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notesSlides/notesSlide19.xml" ContentType="application/vnd.openxmlformats-officedocument.presentationml.notesSlide+xml"/>
  <Override PartName="/ppt/tags/tag27.xml" ContentType="application/vnd.openxmlformats-officedocument.presentationml.tags+xml"/>
  <Override PartName="/ppt/notesSlides/notesSlide20.xml" ContentType="application/vnd.openxmlformats-officedocument.presentationml.notesSlide+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notesSlides/notesSlide22.xml" ContentType="application/vnd.openxmlformats-officedocument.presentationml.notesSlide+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notesSlides/notesSlide24.xml" ContentType="application/vnd.openxmlformats-officedocument.presentationml.notesSlide+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notesSlides/notesSlide27.xml" ContentType="application/vnd.openxmlformats-officedocument.presentationml.notesSlide+xml"/>
  <Override PartName="/ppt/tags/tag35.xml" ContentType="application/vnd.openxmlformats-officedocument.presentationml.tags+xml"/>
  <Override PartName="/ppt/notesSlides/notesSlide28.xml" ContentType="application/vnd.openxmlformats-officedocument.presentationml.notesSlide+xml"/>
  <Override PartName="/ppt/tags/tag36.xml" ContentType="application/vnd.openxmlformats-officedocument.presentationml.tags+xml"/>
  <Override PartName="/ppt/notesSlides/notesSlide29.xml" ContentType="application/vnd.openxmlformats-officedocument.presentationml.notesSlide+xml"/>
  <Override PartName="/ppt/tags/tag37.xml" ContentType="application/vnd.openxmlformats-officedocument.presentationml.tags+xml"/>
  <Override PartName="/ppt/notesSlides/notesSlide30.xml" ContentType="application/vnd.openxmlformats-officedocument.presentationml.notesSlide+xml"/>
  <Override PartName="/ppt/tags/tag38.xml" ContentType="application/vnd.openxmlformats-officedocument.presentationml.tags+xml"/>
  <Override PartName="/ppt/notesSlides/notesSlide31.xml" ContentType="application/vnd.openxmlformats-officedocument.presentationml.notesSlide+xml"/>
  <Override PartName="/ppt/tags/tag39.xml" ContentType="application/vnd.openxmlformats-officedocument.presentationml.tags+xml"/>
  <Override PartName="/ppt/notesSlides/notesSlide32.xml" ContentType="application/vnd.openxmlformats-officedocument.presentationml.notesSlide+xml"/>
  <Override PartName="/ppt/tags/tag40.xml" ContentType="application/vnd.openxmlformats-officedocument.presentationml.tags+xml"/>
  <Override PartName="/ppt/notesSlides/notesSlide33.xml" ContentType="application/vnd.openxmlformats-officedocument.presentationml.notesSlide+xml"/>
  <Override PartName="/ppt/tags/tag41.xml" ContentType="application/vnd.openxmlformats-officedocument.presentationml.tags+xml"/>
  <Override PartName="/ppt/notesSlides/notesSlide34.xml" ContentType="application/vnd.openxmlformats-officedocument.presentationml.notesSlide+xml"/>
  <Override PartName="/ppt/tags/tag42.xml" ContentType="application/vnd.openxmlformats-officedocument.presentationml.tags+xml"/>
  <Override PartName="/ppt/notesSlides/notesSlide35.xml" ContentType="application/vnd.openxmlformats-officedocument.presentationml.notesSlide+xml"/>
  <Override PartName="/ppt/tags/tag43.xml" ContentType="application/vnd.openxmlformats-officedocument.presentationml.tags+xml"/>
  <Override PartName="/ppt/notesSlides/notesSlide36.xml" ContentType="application/vnd.openxmlformats-officedocument.presentationml.notesSlide+xml"/>
  <Override PartName="/ppt/tags/tag44.xml" ContentType="application/vnd.openxmlformats-officedocument.presentationml.tags+xml"/>
  <Override PartName="/ppt/notesSlides/notesSlide37.xml" ContentType="application/vnd.openxmlformats-officedocument.presentationml.notesSlide+xml"/>
  <Override PartName="/ppt/tags/tag45.xml" ContentType="application/vnd.openxmlformats-officedocument.presentationml.tags+xml"/>
  <Override PartName="/ppt/notesSlides/notesSlide38.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9.xml" ContentType="application/vnd.openxmlformats-officedocument.presentationml.notesSlide+xml"/>
  <Override PartName="/ppt/tags/tag51.xml" ContentType="application/vnd.openxmlformats-officedocument.presentationml.tags+xml"/>
  <Override PartName="/ppt/notesSlides/notesSlide40.xml" ContentType="application/vnd.openxmlformats-officedocument.presentationml.notesSlide+xml"/>
  <Override PartName="/ppt/tags/tag52.xml" ContentType="application/vnd.openxmlformats-officedocument.presentationml.tags+xml"/>
  <Override PartName="/ppt/notesSlides/notesSlide41.xml" ContentType="application/vnd.openxmlformats-officedocument.presentationml.notesSlide+xml"/>
  <Override PartName="/ppt/tags/tag53.xml" ContentType="application/vnd.openxmlformats-officedocument.presentationml.tags+xml"/>
  <Override PartName="/ppt/notesSlides/notesSlide42.xml" ContentType="application/vnd.openxmlformats-officedocument.presentationml.notesSlide+xml"/>
  <Override PartName="/ppt/tags/tag54.xml" ContentType="application/vnd.openxmlformats-officedocument.presentationml.tags+xml"/>
  <Override PartName="/ppt/notesSlides/notesSlide43.xml" ContentType="application/vnd.openxmlformats-officedocument.presentationml.notesSlide+xml"/>
  <Override PartName="/ppt/tags/tag55.xml" ContentType="application/vnd.openxmlformats-officedocument.presentationml.tags+xml"/>
  <Override PartName="/ppt/notesSlides/notesSlide44.xml" ContentType="application/vnd.openxmlformats-officedocument.presentationml.notesSlide+xml"/>
  <Override PartName="/ppt/tags/tag56.xml" ContentType="application/vnd.openxmlformats-officedocument.presentationml.tags+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50"/>
  </p:notesMasterIdLst>
  <p:sldIdLst>
    <p:sldId id="2056" r:id="rId5"/>
    <p:sldId id="2096" r:id="rId6"/>
    <p:sldId id="2044" r:id="rId7"/>
    <p:sldId id="2073" r:id="rId8"/>
    <p:sldId id="2061" r:id="rId9"/>
    <p:sldId id="2059" r:id="rId10"/>
    <p:sldId id="2062" r:id="rId11"/>
    <p:sldId id="2063" r:id="rId12"/>
    <p:sldId id="2068" r:id="rId13"/>
    <p:sldId id="2069" r:id="rId14"/>
    <p:sldId id="2070" r:id="rId15"/>
    <p:sldId id="2086" r:id="rId16"/>
    <p:sldId id="2064" r:id="rId17"/>
    <p:sldId id="2098" r:id="rId18"/>
    <p:sldId id="2087" r:id="rId19"/>
    <p:sldId id="2072" r:id="rId20"/>
    <p:sldId id="2074" r:id="rId21"/>
    <p:sldId id="2065" r:id="rId22"/>
    <p:sldId id="2079" r:id="rId23"/>
    <p:sldId id="2066" r:id="rId24"/>
    <p:sldId id="2078" r:id="rId25"/>
    <p:sldId id="2076" r:id="rId26"/>
    <p:sldId id="2090" r:id="rId27"/>
    <p:sldId id="2091" r:id="rId28"/>
    <p:sldId id="2058" r:id="rId29"/>
    <p:sldId id="2071" r:id="rId30"/>
    <p:sldId id="2089" r:id="rId31"/>
    <p:sldId id="2088" r:id="rId32"/>
    <p:sldId id="269" r:id="rId33"/>
    <p:sldId id="270" r:id="rId34"/>
    <p:sldId id="271" r:id="rId35"/>
    <p:sldId id="2081" r:id="rId36"/>
    <p:sldId id="2082" r:id="rId37"/>
    <p:sldId id="2083" r:id="rId38"/>
    <p:sldId id="2084" r:id="rId39"/>
    <p:sldId id="2085" r:id="rId40"/>
    <p:sldId id="2097" r:id="rId41"/>
    <p:sldId id="2092" r:id="rId42"/>
    <p:sldId id="2093" r:id="rId43"/>
    <p:sldId id="267" r:id="rId44"/>
    <p:sldId id="268" r:id="rId45"/>
    <p:sldId id="2095" r:id="rId46"/>
    <p:sldId id="2075" r:id="rId47"/>
    <p:sldId id="2067" r:id="rId48"/>
    <p:sldId id="2057" r:id="rId49"/>
  </p:sldIdLst>
  <p:sldSz cx="11522075" cy="6484938"/>
  <p:notesSz cx="7315200" cy="12344400"/>
  <p:embeddedFontLst>
    <p:embeddedFont>
      <p:font typeface="Montserrat" panose="00000500000000000000" pitchFamily="2" charset="0"/>
      <p:regular r:id="rId51"/>
      <p:bold r:id="rId52"/>
      <p:italic r:id="rId53"/>
      <p:boldItalic r:id="rId54"/>
    </p:embeddedFont>
    <p:embeddedFont>
      <p:font typeface="Montserrat ExtraBold" panose="00000900000000000000" pitchFamily="2" charset="0"/>
      <p:bold r:id="rId55"/>
      <p:boldItalic r:id="rId56"/>
    </p:embeddedFont>
    <p:embeddedFont>
      <p:font typeface="Montserrat Light" panose="00000400000000000000" pitchFamily="2" charset="0"/>
      <p:regular r:id="rId57"/>
      <p:bold r:id="rId58"/>
      <p:italic r:id="rId59"/>
      <p:boldItalic r:id="rId60"/>
    </p:embeddedFont>
    <p:embeddedFont>
      <p:font typeface="Montserrat Medium" panose="00000600000000000000" pitchFamily="2" charset="0"/>
      <p:regular r:id="rId61"/>
      <p:italic r:id="rId62"/>
    </p:embeddedFont>
    <p:embeddedFont>
      <p:font typeface="Montserrat SemiBold" panose="00000700000000000000" pitchFamily="2" charset="0"/>
      <p:bold r:id="rId63"/>
      <p:boldItalic r:id="rId64"/>
    </p:embeddedFont>
    <p:embeddedFont>
      <p:font typeface="Wingdings 2" panose="05020102010507070707" pitchFamily="18" charset="2"/>
      <p:regular r:id="rId65"/>
    </p:embeddedFont>
  </p:embeddedFontLst>
  <p:custDataLst>
    <p:tags r:id="rId66"/>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 id="2096"/>
            <p14:sldId id="2044"/>
            <p14:sldId id="2073"/>
            <p14:sldId id="2061"/>
            <p14:sldId id="2059"/>
            <p14:sldId id="2062"/>
            <p14:sldId id="2063"/>
            <p14:sldId id="2068"/>
            <p14:sldId id="2069"/>
            <p14:sldId id="2070"/>
            <p14:sldId id="2086"/>
            <p14:sldId id="2064"/>
            <p14:sldId id="2098"/>
            <p14:sldId id="2087"/>
            <p14:sldId id="2072"/>
            <p14:sldId id="2074"/>
            <p14:sldId id="2065"/>
            <p14:sldId id="2079"/>
            <p14:sldId id="2066"/>
            <p14:sldId id="2078"/>
            <p14:sldId id="2076"/>
            <p14:sldId id="2090"/>
            <p14:sldId id="2091"/>
            <p14:sldId id="2058"/>
            <p14:sldId id="2071"/>
            <p14:sldId id="2089"/>
            <p14:sldId id="2088"/>
            <p14:sldId id="269"/>
            <p14:sldId id="270"/>
            <p14:sldId id="271"/>
            <p14:sldId id="2081"/>
            <p14:sldId id="2082"/>
            <p14:sldId id="2083"/>
            <p14:sldId id="2084"/>
            <p14:sldId id="2085"/>
            <p14:sldId id="2097"/>
            <p14:sldId id="2092"/>
            <p14:sldId id="2093"/>
            <p14:sldId id="267"/>
            <p14:sldId id="268"/>
            <p14:sldId id="2095"/>
            <p14:sldId id="2075"/>
            <p14:sldId id="2067"/>
            <p14:sldId id="2057"/>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AB"/>
    <a:srgbClr val="9DD2FC"/>
    <a:srgbClr val="3A9BF3"/>
    <a:srgbClr val="122769"/>
    <a:srgbClr val="014651"/>
    <a:srgbClr val="000620"/>
    <a:srgbClr val="004750"/>
    <a:srgbClr val="37FFFD"/>
    <a:srgbClr val="FFFFFF"/>
    <a:srgbClr val="A4A4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999093-B3DF-40AC-9360-3EBD95AA96AD}" v="58" dt="2024-08-01T08:44:49.176"/>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2" autoAdjust="0"/>
    <p:restoredTop sz="94694"/>
  </p:normalViewPr>
  <p:slideViewPr>
    <p:cSldViewPr snapToGrid="0">
      <p:cViewPr varScale="1">
        <p:scale>
          <a:sx n="112" d="100"/>
          <a:sy n="112" d="100"/>
        </p:scale>
        <p:origin x="396" y="294"/>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3.fntdata"/><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font" Target="fonts/font1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fntdata"/><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9.fntdata"/><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B2999093-B3DF-40AC-9360-3EBD95AA96AD}"/>
    <pc:docChg chg="undo custSel addSld delSld modSld sldOrd modSection replTag">
      <pc:chgData name="Kümmerle, Markus" userId="edb588ad-b118-44cb-93b6-335b967c9009" providerId="ADAL" clId="{B2999093-B3DF-40AC-9360-3EBD95AA96AD}" dt="2024-08-01T08:48:18.415" v="630" actId="1035"/>
      <pc:docMkLst>
        <pc:docMk/>
      </pc:docMkLst>
      <pc:sldChg chg="modSp mod">
        <pc:chgData name="Kümmerle, Markus" userId="edb588ad-b118-44cb-93b6-335b967c9009" providerId="ADAL" clId="{B2999093-B3DF-40AC-9360-3EBD95AA96AD}" dt="2024-07-29T13:33:04.545" v="259" actId="20577"/>
        <pc:sldMkLst>
          <pc:docMk/>
          <pc:sldMk cId="753175953" sldId="2056"/>
        </pc:sldMkLst>
        <pc:spChg chg="mod">
          <ac:chgData name="Kümmerle, Markus" userId="edb588ad-b118-44cb-93b6-335b967c9009" providerId="ADAL" clId="{B2999093-B3DF-40AC-9360-3EBD95AA96AD}" dt="2024-07-29T13:33:04.545" v="259" actId="20577"/>
          <ac:spMkLst>
            <pc:docMk/>
            <pc:sldMk cId="753175953" sldId="2056"/>
            <ac:spMk id="3" creationId="{403F421F-2D14-EE89-73EB-206BF78C4BA9}"/>
          </ac:spMkLst>
        </pc:spChg>
      </pc:sldChg>
      <pc:sldChg chg="modSp add del mod">
        <pc:chgData name="Kümmerle, Markus" userId="edb588ad-b118-44cb-93b6-335b967c9009" providerId="ADAL" clId="{B2999093-B3DF-40AC-9360-3EBD95AA96AD}" dt="2024-07-31T14:36:30.168" v="488" actId="47"/>
        <pc:sldMkLst>
          <pc:docMk/>
          <pc:sldMk cId="2428557146" sldId="2060"/>
        </pc:sldMkLst>
        <pc:graphicFrameChg chg="mod">
          <ac:chgData name="Kümmerle, Markus" userId="edb588ad-b118-44cb-93b6-335b967c9009" providerId="ADAL" clId="{B2999093-B3DF-40AC-9360-3EBD95AA96AD}" dt="2024-07-31T14:36:27.630" v="487"/>
          <ac:graphicFrameMkLst>
            <pc:docMk/>
            <pc:sldMk cId="2428557146" sldId="2060"/>
            <ac:graphicFrameMk id="5" creationId="{DE4B512E-3CEF-FF8D-D0B7-D751DE50BDC7}"/>
          </ac:graphicFrameMkLst>
        </pc:graphicFrameChg>
      </pc:sldChg>
      <pc:sldChg chg="addSp delSp modSp mod">
        <pc:chgData name="Kümmerle, Markus" userId="edb588ad-b118-44cb-93b6-335b967c9009" providerId="ADAL" clId="{B2999093-B3DF-40AC-9360-3EBD95AA96AD}" dt="2024-07-29T12:31:15.739" v="40"/>
        <pc:sldMkLst>
          <pc:docMk/>
          <pc:sldMk cId="3547509587" sldId="2062"/>
        </pc:sldMkLst>
        <pc:spChg chg="mod">
          <ac:chgData name="Kümmerle, Markus" userId="edb588ad-b118-44cb-93b6-335b967c9009" providerId="ADAL" clId="{B2999093-B3DF-40AC-9360-3EBD95AA96AD}" dt="2024-07-29T12:31:15.698" v="15" actId="948"/>
          <ac:spMkLst>
            <pc:docMk/>
            <pc:sldMk cId="3547509587" sldId="2062"/>
            <ac:spMk id="2" creationId="{7D742CC3-DD2D-6F61-D9C9-8DFCE6ADE0FC}"/>
          </ac:spMkLst>
        </pc:spChg>
        <pc:spChg chg="add del mod modVis">
          <ac:chgData name="Kümmerle, Markus" userId="edb588ad-b118-44cb-93b6-335b967c9009" providerId="ADAL" clId="{B2999093-B3DF-40AC-9360-3EBD95AA96AD}" dt="2024-07-29T12:31:15.732" v="38"/>
          <ac:spMkLst>
            <pc:docMk/>
            <pc:sldMk cId="3547509587" sldId="2062"/>
            <ac:spMk id="7" creationId="{D34E2775-D101-C5DB-24DC-46351467CADD}"/>
          </ac:spMkLst>
        </pc:spChg>
        <pc:graphicFrameChg chg="mod">
          <ac:chgData name="Kümmerle, Markus" userId="edb588ad-b118-44cb-93b6-335b967c9009" providerId="ADAL" clId="{B2999093-B3DF-40AC-9360-3EBD95AA96AD}" dt="2024-07-29T12:31:15.739" v="40"/>
          <ac:graphicFrameMkLst>
            <pc:docMk/>
            <pc:sldMk cId="3547509587" sldId="2062"/>
            <ac:graphicFrameMk id="4" creationId="{30D70D76-19A9-D495-7A50-51E63DE2B4D4}"/>
          </ac:graphicFrameMkLst>
        </pc:graphicFrameChg>
      </pc:sldChg>
      <pc:sldChg chg="ord">
        <pc:chgData name="Kümmerle, Markus" userId="edb588ad-b118-44cb-93b6-335b967c9009" providerId="ADAL" clId="{B2999093-B3DF-40AC-9360-3EBD95AA96AD}" dt="2024-07-29T12:29:56.200" v="3"/>
        <pc:sldMkLst>
          <pc:docMk/>
          <pc:sldMk cId="1281953167" sldId="2064"/>
        </pc:sldMkLst>
      </pc:sldChg>
      <pc:sldChg chg="addSp delSp modSp mod">
        <pc:chgData name="Kümmerle, Markus" userId="edb588ad-b118-44cb-93b6-335b967c9009" providerId="ADAL" clId="{B2999093-B3DF-40AC-9360-3EBD95AA96AD}" dt="2024-07-29T13:29:25.167" v="222" actId="14100"/>
        <pc:sldMkLst>
          <pc:docMk/>
          <pc:sldMk cId="1331663379" sldId="2065"/>
        </pc:sldMkLst>
        <pc:picChg chg="add mod">
          <ac:chgData name="Kümmerle, Markus" userId="edb588ad-b118-44cb-93b6-335b967c9009" providerId="ADAL" clId="{B2999093-B3DF-40AC-9360-3EBD95AA96AD}" dt="2024-07-29T13:29:25.167" v="222" actId="14100"/>
          <ac:picMkLst>
            <pc:docMk/>
            <pc:sldMk cId="1331663379" sldId="2065"/>
            <ac:picMk id="5" creationId="{AA0370A4-776C-C58D-1D0B-D448453F54AC}"/>
          </ac:picMkLst>
        </pc:picChg>
        <pc:picChg chg="del">
          <ac:chgData name="Kümmerle, Markus" userId="edb588ad-b118-44cb-93b6-335b967c9009" providerId="ADAL" clId="{B2999093-B3DF-40AC-9360-3EBD95AA96AD}" dt="2024-07-29T13:29:13.188" v="218" actId="478"/>
          <ac:picMkLst>
            <pc:docMk/>
            <pc:sldMk cId="1331663379" sldId="2065"/>
            <ac:picMk id="113" creationId="{63C89E27-4911-0481-BC64-35D8B58A6A04}"/>
          </ac:picMkLst>
        </pc:picChg>
      </pc:sldChg>
      <pc:sldChg chg="addSp delSp modSp mod">
        <pc:chgData name="Kümmerle, Markus" userId="edb588ad-b118-44cb-93b6-335b967c9009" providerId="ADAL" clId="{B2999093-B3DF-40AC-9360-3EBD95AA96AD}" dt="2024-07-29T12:32:27.248" v="139"/>
        <pc:sldMkLst>
          <pc:docMk/>
          <pc:sldMk cId="2475544765" sldId="2069"/>
        </pc:sldMkLst>
        <pc:spChg chg="mod">
          <ac:chgData name="Kümmerle, Markus" userId="edb588ad-b118-44cb-93b6-335b967c9009" providerId="ADAL" clId="{B2999093-B3DF-40AC-9360-3EBD95AA96AD}" dt="2024-07-29T12:32:27.217" v="110" actId="948"/>
          <ac:spMkLst>
            <pc:docMk/>
            <pc:sldMk cId="2475544765" sldId="2069"/>
            <ac:spMk id="2" creationId="{7D742CC3-DD2D-6F61-D9C9-8DFCE6ADE0FC}"/>
          </ac:spMkLst>
        </pc:spChg>
        <pc:spChg chg="add del mod modVis">
          <ac:chgData name="Kümmerle, Markus" userId="edb588ad-b118-44cb-93b6-335b967c9009" providerId="ADAL" clId="{B2999093-B3DF-40AC-9360-3EBD95AA96AD}" dt="2024-07-29T12:32:24.662" v="69"/>
          <ac:spMkLst>
            <pc:docMk/>
            <pc:sldMk cId="2475544765" sldId="2069"/>
            <ac:spMk id="3" creationId="{A6FEAD16-4A2D-4018-3DA2-DAE0E1C89D7D}"/>
          </ac:spMkLst>
        </pc:spChg>
        <pc:spChg chg="add del mod modVis">
          <ac:chgData name="Kümmerle, Markus" userId="edb588ad-b118-44cb-93b6-335b967c9009" providerId="ADAL" clId="{B2999093-B3DF-40AC-9360-3EBD95AA96AD}" dt="2024-07-29T12:32:25.756" v="103"/>
          <ac:spMkLst>
            <pc:docMk/>
            <pc:sldMk cId="2475544765" sldId="2069"/>
            <ac:spMk id="7" creationId="{19059C44-DBBC-97F0-BC82-62959F7E9F3A}"/>
          </ac:spMkLst>
        </pc:spChg>
        <pc:spChg chg="add del mod modVis">
          <ac:chgData name="Kümmerle, Markus" userId="edb588ad-b118-44cb-93b6-335b967c9009" providerId="ADAL" clId="{B2999093-B3DF-40AC-9360-3EBD95AA96AD}" dt="2024-07-29T12:32:27.245" v="137"/>
          <ac:spMkLst>
            <pc:docMk/>
            <pc:sldMk cId="2475544765" sldId="2069"/>
            <ac:spMk id="8" creationId="{5A6F5988-7FF9-B3C5-D418-255208D7D226}"/>
          </ac:spMkLst>
        </pc:spChg>
        <pc:graphicFrameChg chg="mod">
          <ac:chgData name="Kümmerle, Markus" userId="edb588ad-b118-44cb-93b6-335b967c9009" providerId="ADAL" clId="{B2999093-B3DF-40AC-9360-3EBD95AA96AD}" dt="2024-07-29T12:32:27.248" v="139"/>
          <ac:graphicFrameMkLst>
            <pc:docMk/>
            <pc:sldMk cId="2475544765" sldId="2069"/>
            <ac:graphicFrameMk id="4" creationId="{0FA11212-4746-0E84-200F-0702C57DEB3E}"/>
          </ac:graphicFrameMkLst>
        </pc:graphicFrameChg>
      </pc:sldChg>
      <pc:sldChg chg="addSp delSp modSp mod">
        <pc:chgData name="Kümmerle, Markus" userId="edb588ad-b118-44cb-93b6-335b967c9009" providerId="ADAL" clId="{B2999093-B3DF-40AC-9360-3EBD95AA96AD}" dt="2024-07-29T12:32:32.953" v="178"/>
        <pc:sldMkLst>
          <pc:docMk/>
          <pc:sldMk cId="2879131641" sldId="2070"/>
        </pc:sldMkLst>
        <pc:spChg chg="mod">
          <ac:chgData name="Kümmerle, Markus" userId="edb588ad-b118-44cb-93b6-335b967c9009" providerId="ADAL" clId="{B2999093-B3DF-40AC-9360-3EBD95AA96AD}" dt="2024-07-29T12:32:32.922" v="149" actId="948"/>
          <ac:spMkLst>
            <pc:docMk/>
            <pc:sldMk cId="2879131641" sldId="2070"/>
            <ac:spMk id="2" creationId="{7D742CC3-DD2D-6F61-D9C9-8DFCE6ADE0FC}"/>
          </ac:spMkLst>
        </pc:spChg>
        <pc:spChg chg="add del mod modVis">
          <ac:chgData name="Kümmerle, Markus" userId="edb588ad-b118-44cb-93b6-335b967c9009" providerId="ADAL" clId="{B2999093-B3DF-40AC-9360-3EBD95AA96AD}" dt="2024-07-29T12:32:32.950" v="176"/>
          <ac:spMkLst>
            <pc:docMk/>
            <pc:sldMk cId="2879131641" sldId="2070"/>
            <ac:spMk id="6" creationId="{14F7696F-6C0E-BF21-CA63-589BF1F50397}"/>
          </ac:spMkLst>
        </pc:spChg>
        <pc:graphicFrameChg chg="mod">
          <ac:chgData name="Kümmerle, Markus" userId="edb588ad-b118-44cb-93b6-335b967c9009" providerId="ADAL" clId="{B2999093-B3DF-40AC-9360-3EBD95AA96AD}" dt="2024-07-29T12:32:32.953" v="178"/>
          <ac:graphicFrameMkLst>
            <pc:docMk/>
            <pc:sldMk cId="2879131641" sldId="2070"/>
            <ac:graphicFrameMk id="4" creationId="{0FA11212-4746-0E84-200F-0702C57DEB3E}"/>
          </ac:graphicFrameMkLst>
        </pc:graphicFrameChg>
      </pc:sldChg>
      <pc:sldChg chg="addSp delSp modSp mod">
        <pc:chgData name="Kümmerle, Markus" userId="edb588ad-b118-44cb-93b6-335b967c9009" providerId="ADAL" clId="{B2999093-B3DF-40AC-9360-3EBD95AA96AD}" dt="2024-07-29T13:32:27.454" v="257" actId="20577"/>
        <pc:sldMkLst>
          <pc:docMk/>
          <pc:sldMk cId="1782414986" sldId="2074"/>
        </pc:sldMkLst>
        <pc:spChg chg="mod">
          <ac:chgData name="Kümmerle, Markus" userId="edb588ad-b118-44cb-93b6-335b967c9009" providerId="ADAL" clId="{B2999093-B3DF-40AC-9360-3EBD95AA96AD}" dt="2024-07-29T13:32:27.454" v="257" actId="20577"/>
          <ac:spMkLst>
            <pc:docMk/>
            <pc:sldMk cId="1782414986" sldId="2074"/>
            <ac:spMk id="4" creationId="{13B22C67-964E-3FCC-8EE2-8BF17CC879BA}"/>
          </ac:spMkLst>
        </pc:spChg>
        <pc:picChg chg="del">
          <ac:chgData name="Kümmerle, Markus" userId="edb588ad-b118-44cb-93b6-335b967c9009" providerId="ADAL" clId="{B2999093-B3DF-40AC-9360-3EBD95AA96AD}" dt="2024-07-29T13:29:35.587" v="223" actId="478"/>
          <ac:picMkLst>
            <pc:docMk/>
            <pc:sldMk cId="1782414986" sldId="2074"/>
            <ac:picMk id="3" creationId="{E6516E00-52D5-7ACC-319F-4D3C87303568}"/>
          </ac:picMkLst>
        </pc:picChg>
        <pc:picChg chg="add mod">
          <ac:chgData name="Kümmerle, Markus" userId="edb588ad-b118-44cb-93b6-335b967c9009" providerId="ADAL" clId="{B2999093-B3DF-40AC-9360-3EBD95AA96AD}" dt="2024-07-29T13:29:47.517" v="244" actId="1036"/>
          <ac:picMkLst>
            <pc:docMk/>
            <pc:sldMk cId="1782414986" sldId="2074"/>
            <ac:picMk id="5" creationId="{FE338D3C-2CE9-397D-A651-7E286FE364AD}"/>
          </ac:picMkLst>
        </pc:picChg>
      </pc:sldChg>
      <pc:sldChg chg="addSp delSp modSp mod">
        <pc:chgData name="Kümmerle, Markus" userId="edb588ad-b118-44cb-93b6-335b967c9009" providerId="ADAL" clId="{B2999093-B3DF-40AC-9360-3EBD95AA96AD}" dt="2024-07-29T12:32:38.323" v="217"/>
        <pc:sldMkLst>
          <pc:docMk/>
          <pc:sldMk cId="288646595" sldId="2086"/>
        </pc:sldMkLst>
        <pc:spChg chg="mod">
          <ac:chgData name="Kümmerle, Markus" userId="edb588ad-b118-44cb-93b6-335b967c9009" providerId="ADAL" clId="{B2999093-B3DF-40AC-9360-3EBD95AA96AD}" dt="2024-07-29T12:32:38.290" v="188" actId="948"/>
          <ac:spMkLst>
            <pc:docMk/>
            <pc:sldMk cId="288646595" sldId="2086"/>
            <ac:spMk id="2" creationId="{CE7E0EB0-1648-4EE3-A07F-7666A45159DB}"/>
          </ac:spMkLst>
        </pc:spChg>
        <pc:spChg chg="add del mod modVis">
          <ac:chgData name="Kümmerle, Markus" userId="edb588ad-b118-44cb-93b6-335b967c9009" providerId="ADAL" clId="{B2999093-B3DF-40AC-9360-3EBD95AA96AD}" dt="2024-07-29T12:32:38.321" v="215"/>
          <ac:spMkLst>
            <pc:docMk/>
            <pc:sldMk cId="288646595" sldId="2086"/>
            <ac:spMk id="3" creationId="{21095EEE-F7FB-5E0A-E7AD-B11C53B94404}"/>
          </ac:spMkLst>
        </pc:spChg>
        <pc:graphicFrameChg chg="mod">
          <ac:chgData name="Kümmerle, Markus" userId="edb588ad-b118-44cb-93b6-335b967c9009" providerId="ADAL" clId="{B2999093-B3DF-40AC-9360-3EBD95AA96AD}" dt="2024-07-29T12:32:38.323" v="217"/>
          <ac:graphicFrameMkLst>
            <pc:docMk/>
            <pc:sldMk cId="288646595" sldId="2086"/>
            <ac:graphicFrameMk id="28" creationId="{8B73209F-FE3D-1E9D-1607-973DC1876F00}"/>
          </ac:graphicFrameMkLst>
        </pc:graphicFrameChg>
      </pc:sldChg>
      <pc:sldChg chg="addSp delSp modSp add mod">
        <pc:chgData name="Kümmerle, Markus" userId="edb588ad-b118-44cb-93b6-335b967c9009" providerId="ADAL" clId="{B2999093-B3DF-40AC-9360-3EBD95AA96AD}" dt="2024-08-01T08:48:18.415" v="630" actId="1035"/>
        <pc:sldMkLst>
          <pc:docMk/>
          <pc:sldMk cId="1882084384" sldId="2098"/>
        </pc:sldMkLst>
        <pc:spChg chg="mod">
          <ac:chgData name="Kümmerle, Markus" userId="edb588ad-b118-44cb-93b6-335b967c9009" providerId="ADAL" clId="{B2999093-B3DF-40AC-9360-3EBD95AA96AD}" dt="2024-07-31T14:13:08.143" v="262" actId="948"/>
          <ac:spMkLst>
            <pc:docMk/>
            <pc:sldMk cId="1882084384" sldId="2098"/>
            <ac:spMk id="2" creationId="{7D742CC3-DD2D-6F61-D9C9-8DFCE6ADE0FC}"/>
          </ac:spMkLst>
        </pc:spChg>
        <pc:spChg chg="add del mod modVis">
          <ac:chgData name="Kümmerle, Markus" userId="edb588ad-b118-44cb-93b6-335b967c9009" providerId="ADAL" clId="{B2999093-B3DF-40AC-9360-3EBD95AA96AD}" dt="2024-07-31T14:13:08.165" v="285"/>
          <ac:spMkLst>
            <pc:docMk/>
            <pc:sldMk cId="1882084384" sldId="2098"/>
            <ac:spMk id="3" creationId="{077B1E7F-184F-C973-502F-EBB722ACA1D3}"/>
          </ac:spMkLst>
        </pc:spChg>
        <pc:spChg chg="add mod">
          <ac:chgData name="Kümmerle, Markus" userId="edb588ad-b118-44cb-93b6-335b967c9009" providerId="ADAL" clId="{B2999093-B3DF-40AC-9360-3EBD95AA96AD}" dt="2024-08-01T08:33:30.091" v="596" actId="1076"/>
          <ac:spMkLst>
            <pc:docMk/>
            <pc:sldMk cId="1882084384" sldId="2098"/>
            <ac:spMk id="3" creationId="{46420A75-7F40-D9E5-8BD4-6ECBC420A262}"/>
          </ac:spMkLst>
        </pc:spChg>
        <pc:spChg chg="del">
          <ac:chgData name="Kümmerle, Markus" userId="edb588ad-b118-44cb-93b6-335b967c9009" providerId="ADAL" clId="{B2999093-B3DF-40AC-9360-3EBD95AA96AD}" dt="2024-07-31T14:14:03.045" v="288" actId="478"/>
          <ac:spMkLst>
            <pc:docMk/>
            <pc:sldMk cId="1882084384" sldId="2098"/>
            <ac:spMk id="5" creationId="{2D5D4C98-4CFB-3797-212E-2EF2AF59F914}"/>
          </ac:spMkLst>
        </pc:spChg>
        <pc:spChg chg="add del mod">
          <ac:chgData name="Kümmerle, Markus" userId="edb588ad-b118-44cb-93b6-335b967c9009" providerId="ADAL" clId="{B2999093-B3DF-40AC-9360-3EBD95AA96AD}" dt="2024-07-31T14:14:06.083" v="289" actId="478"/>
          <ac:spMkLst>
            <pc:docMk/>
            <pc:sldMk cId="1882084384" sldId="2098"/>
            <ac:spMk id="8" creationId="{2BA8E2D0-2FD7-2BA0-1F39-9B9411EA365A}"/>
          </ac:spMkLst>
        </pc:spChg>
        <pc:spChg chg="add mod">
          <ac:chgData name="Kümmerle, Markus" userId="edb588ad-b118-44cb-93b6-335b967c9009" providerId="ADAL" clId="{B2999093-B3DF-40AC-9360-3EBD95AA96AD}" dt="2024-08-01T08:44:29.475" v="597" actId="164"/>
          <ac:spMkLst>
            <pc:docMk/>
            <pc:sldMk cId="1882084384" sldId="2098"/>
            <ac:spMk id="9" creationId="{E05C015B-CFCC-758E-A1E9-D2A554B76D0A}"/>
          </ac:spMkLst>
        </pc:spChg>
        <pc:spChg chg="add del mod">
          <ac:chgData name="Kümmerle, Markus" userId="edb588ad-b118-44cb-93b6-335b967c9009" providerId="ADAL" clId="{B2999093-B3DF-40AC-9360-3EBD95AA96AD}" dt="2024-07-31T14:23:39.427" v="414" actId="478"/>
          <ac:spMkLst>
            <pc:docMk/>
            <pc:sldMk cId="1882084384" sldId="2098"/>
            <ac:spMk id="10" creationId="{085B458B-CB6F-0572-8DBF-6FB176CE55E3}"/>
          </ac:spMkLst>
        </pc:spChg>
        <pc:spChg chg="add mod">
          <ac:chgData name="Kümmerle, Markus" userId="edb588ad-b118-44cb-93b6-335b967c9009" providerId="ADAL" clId="{B2999093-B3DF-40AC-9360-3EBD95AA96AD}" dt="2024-08-01T08:44:29.475" v="597" actId="164"/>
          <ac:spMkLst>
            <pc:docMk/>
            <pc:sldMk cId="1882084384" sldId="2098"/>
            <ac:spMk id="11" creationId="{0C59B562-FEC2-D3E2-84CF-EA74EC4B0DAA}"/>
          </ac:spMkLst>
        </pc:spChg>
        <pc:spChg chg="add mod">
          <ac:chgData name="Kümmerle, Markus" userId="edb588ad-b118-44cb-93b6-335b967c9009" providerId="ADAL" clId="{B2999093-B3DF-40AC-9360-3EBD95AA96AD}" dt="2024-08-01T08:45:05.603" v="603" actId="20577"/>
          <ac:spMkLst>
            <pc:docMk/>
            <pc:sldMk cId="1882084384" sldId="2098"/>
            <ac:spMk id="12" creationId="{F0EEC9D0-1860-C688-7904-3064792BF73F}"/>
          </ac:spMkLst>
        </pc:spChg>
        <pc:spChg chg="mod">
          <ac:chgData name="Kümmerle, Markus" userId="edb588ad-b118-44cb-93b6-335b967c9009" providerId="ADAL" clId="{B2999093-B3DF-40AC-9360-3EBD95AA96AD}" dt="2024-08-01T08:48:08.043" v="629" actId="20577"/>
          <ac:spMkLst>
            <pc:docMk/>
            <pc:sldMk cId="1882084384" sldId="2098"/>
            <ac:spMk id="15" creationId="{1A4692EB-EBA8-6198-6A53-FEDA2137EDDD}"/>
          </ac:spMkLst>
        </pc:spChg>
        <pc:spChg chg="mod">
          <ac:chgData name="Kümmerle, Markus" userId="edb588ad-b118-44cb-93b6-335b967c9009" providerId="ADAL" clId="{B2999093-B3DF-40AC-9360-3EBD95AA96AD}" dt="2024-08-01T08:46:03.058" v="610" actId="20577"/>
          <ac:spMkLst>
            <pc:docMk/>
            <pc:sldMk cId="1882084384" sldId="2098"/>
            <ac:spMk id="18" creationId="{CE914CBA-0BF8-3403-AC30-D8EE5E2564A1}"/>
          </ac:spMkLst>
        </pc:spChg>
        <pc:spChg chg="mod">
          <ac:chgData name="Kümmerle, Markus" userId="edb588ad-b118-44cb-93b6-335b967c9009" providerId="ADAL" clId="{B2999093-B3DF-40AC-9360-3EBD95AA96AD}" dt="2024-08-01T08:47:34.928" v="622" actId="20577"/>
          <ac:spMkLst>
            <pc:docMk/>
            <pc:sldMk cId="1882084384" sldId="2098"/>
            <ac:spMk id="21" creationId="{00862576-3CD0-D37F-62EA-A54BFD9CAD79}"/>
          </ac:spMkLst>
        </pc:spChg>
        <pc:spChg chg="add mod">
          <ac:chgData name="Kümmerle, Markus" userId="edb588ad-b118-44cb-93b6-335b967c9009" providerId="ADAL" clId="{B2999093-B3DF-40AC-9360-3EBD95AA96AD}" dt="2024-08-01T08:44:29.475" v="597" actId="164"/>
          <ac:spMkLst>
            <pc:docMk/>
            <pc:sldMk cId="1882084384" sldId="2098"/>
            <ac:spMk id="25" creationId="{364111CE-55D5-A6C2-2D30-F63694016C5F}"/>
          </ac:spMkLst>
        </pc:spChg>
        <pc:spChg chg="add mod">
          <ac:chgData name="Kümmerle, Markus" userId="edb588ad-b118-44cb-93b6-335b967c9009" providerId="ADAL" clId="{B2999093-B3DF-40AC-9360-3EBD95AA96AD}" dt="2024-08-01T08:44:29.475" v="597" actId="164"/>
          <ac:spMkLst>
            <pc:docMk/>
            <pc:sldMk cId="1882084384" sldId="2098"/>
            <ac:spMk id="26" creationId="{F9A7EA4B-E550-8799-183B-237D5EBF0A97}"/>
          </ac:spMkLst>
        </pc:spChg>
        <pc:spChg chg="add mod">
          <ac:chgData name="Kümmerle, Markus" userId="edb588ad-b118-44cb-93b6-335b967c9009" providerId="ADAL" clId="{B2999093-B3DF-40AC-9360-3EBD95AA96AD}" dt="2024-08-01T08:44:29.475" v="597" actId="164"/>
          <ac:spMkLst>
            <pc:docMk/>
            <pc:sldMk cId="1882084384" sldId="2098"/>
            <ac:spMk id="27" creationId="{25078951-368E-2FE6-BECB-2D0E8D32E67A}"/>
          </ac:spMkLst>
        </pc:spChg>
        <pc:spChg chg="add mod">
          <ac:chgData name="Kümmerle, Markus" userId="edb588ad-b118-44cb-93b6-335b967c9009" providerId="ADAL" clId="{B2999093-B3DF-40AC-9360-3EBD95AA96AD}" dt="2024-08-01T08:44:29.475" v="597" actId="164"/>
          <ac:spMkLst>
            <pc:docMk/>
            <pc:sldMk cId="1882084384" sldId="2098"/>
            <ac:spMk id="28" creationId="{0BC2EA02-8E2E-9E25-CB30-A07A9ABF167A}"/>
          </ac:spMkLst>
        </pc:spChg>
        <pc:spChg chg="add mod">
          <ac:chgData name="Kümmerle, Markus" userId="edb588ad-b118-44cb-93b6-335b967c9009" providerId="ADAL" clId="{B2999093-B3DF-40AC-9360-3EBD95AA96AD}" dt="2024-08-01T08:44:35.744" v="598" actId="164"/>
          <ac:spMkLst>
            <pc:docMk/>
            <pc:sldMk cId="1882084384" sldId="2098"/>
            <ac:spMk id="39" creationId="{D393B96E-BB60-A369-AE51-1F94569C37C9}"/>
          </ac:spMkLst>
        </pc:spChg>
        <pc:spChg chg="add mod">
          <ac:chgData name="Kümmerle, Markus" userId="edb588ad-b118-44cb-93b6-335b967c9009" providerId="ADAL" clId="{B2999093-B3DF-40AC-9360-3EBD95AA96AD}" dt="2024-08-01T08:44:35.744" v="598" actId="164"/>
          <ac:spMkLst>
            <pc:docMk/>
            <pc:sldMk cId="1882084384" sldId="2098"/>
            <ac:spMk id="40" creationId="{B9E11937-A245-4DCC-CC54-DBD745043157}"/>
          </ac:spMkLst>
        </pc:spChg>
        <pc:spChg chg="add mod">
          <ac:chgData name="Kümmerle, Markus" userId="edb588ad-b118-44cb-93b6-335b967c9009" providerId="ADAL" clId="{B2999093-B3DF-40AC-9360-3EBD95AA96AD}" dt="2024-08-01T08:44:35.744" v="598" actId="164"/>
          <ac:spMkLst>
            <pc:docMk/>
            <pc:sldMk cId="1882084384" sldId="2098"/>
            <ac:spMk id="41" creationId="{072356D1-2C7E-B428-DE50-44C7C79191F0}"/>
          </ac:spMkLst>
        </pc:spChg>
        <pc:spChg chg="add mod">
          <ac:chgData name="Kümmerle, Markus" userId="edb588ad-b118-44cb-93b6-335b967c9009" providerId="ADAL" clId="{B2999093-B3DF-40AC-9360-3EBD95AA96AD}" dt="2024-08-01T08:44:35.744" v="598" actId="164"/>
          <ac:spMkLst>
            <pc:docMk/>
            <pc:sldMk cId="1882084384" sldId="2098"/>
            <ac:spMk id="42" creationId="{41D39271-6139-9D19-82D2-887B09CF23A7}"/>
          </ac:spMkLst>
        </pc:spChg>
        <pc:spChg chg="add mod">
          <ac:chgData name="Kümmerle, Markus" userId="edb588ad-b118-44cb-93b6-335b967c9009" providerId="ADAL" clId="{B2999093-B3DF-40AC-9360-3EBD95AA96AD}" dt="2024-08-01T08:44:35.744" v="598" actId="164"/>
          <ac:spMkLst>
            <pc:docMk/>
            <pc:sldMk cId="1882084384" sldId="2098"/>
            <ac:spMk id="43" creationId="{AA334362-1BB3-350C-9EED-84DE73418B52}"/>
          </ac:spMkLst>
        </pc:spChg>
        <pc:spChg chg="add mod">
          <ac:chgData name="Kümmerle, Markus" userId="edb588ad-b118-44cb-93b6-335b967c9009" providerId="ADAL" clId="{B2999093-B3DF-40AC-9360-3EBD95AA96AD}" dt="2024-08-01T08:44:35.744" v="598" actId="164"/>
          <ac:spMkLst>
            <pc:docMk/>
            <pc:sldMk cId="1882084384" sldId="2098"/>
            <ac:spMk id="44" creationId="{FF6F410C-C08D-5260-D3A2-2B423D96BC37}"/>
          </ac:spMkLst>
        </pc:spChg>
        <pc:spChg chg="add mod">
          <ac:chgData name="Kümmerle, Markus" userId="edb588ad-b118-44cb-93b6-335b967c9009" providerId="ADAL" clId="{B2999093-B3DF-40AC-9360-3EBD95AA96AD}" dt="2024-08-01T08:44:49.175" v="600" actId="164"/>
          <ac:spMkLst>
            <pc:docMk/>
            <pc:sldMk cId="1882084384" sldId="2098"/>
            <ac:spMk id="55" creationId="{3E32CD1A-BE78-CE04-FAFC-26406A84FA1E}"/>
          </ac:spMkLst>
        </pc:spChg>
        <pc:spChg chg="add mod">
          <ac:chgData name="Kümmerle, Markus" userId="edb588ad-b118-44cb-93b6-335b967c9009" providerId="ADAL" clId="{B2999093-B3DF-40AC-9360-3EBD95AA96AD}" dt="2024-08-01T08:44:49.175" v="600" actId="164"/>
          <ac:spMkLst>
            <pc:docMk/>
            <pc:sldMk cId="1882084384" sldId="2098"/>
            <ac:spMk id="56" creationId="{C55B6704-567B-0A49-8934-3E803940E85D}"/>
          </ac:spMkLst>
        </pc:spChg>
        <pc:spChg chg="add mod">
          <ac:chgData name="Kümmerle, Markus" userId="edb588ad-b118-44cb-93b6-335b967c9009" providerId="ADAL" clId="{B2999093-B3DF-40AC-9360-3EBD95AA96AD}" dt="2024-08-01T08:44:49.175" v="600" actId="164"/>
          <ac:spMkLst>
            <pc:docMk/>
            <pc:sldMk cId="1882084384" sldId="2098"/>
            <ac:spMk id="57" creationId="{45988C52-4C87-0438-7CE2-3ABE23D1DD33}"/>
          </ac:spMkLst>
        </pc:spChg>
        <pc:spChg chg="add mod">
          <ac:chgData name="Kümmerle, Markus" userId="edb588ad-b118-44cb-93b6-335b967c9009" providerId="ADAL" clId="{B2999093-B3DF-40AC-9360-3EBD95AA96AD}" dt="2024-08-01T08:44:49.175" v="600" actId="164"/>
          <ac:spMkLst>
            <pc:docMk/>
            <pc:sldMk cId="1882084384" sldId="2098"/>
            <ac:spMk id="58" creationId="{45CF5825-0912-8925-5FDA-03D7A3902DAA}"/>
          </ac:spMkLst>
        </pc:spChg>
        <pc:spChg chg="add mod">
          <ac:chgData name="Kümmerle, Markus" userId="edb588ad-b118-44cb-93b6-335b967c9009" providerId="ADAL" clId="{B2999093-B3DF-40AC-9360-3EBD95AA96AD}" dt="2024-08-01T08:44:49.175" v="600" actId="164"/>
          <ac:spMkLst>
            <pc:docMk/>
            <pc:sldMk cId="1882084384" sldId="2098"/>
            <ac:spMk id="59" creationId="{DE8B42F0-8F5E-FAB6-7653-5654F6B2C1A7}"/>
          </ac:spMkLst>
        </pc:spChg>
        <pc:spChg chg="add mod">
          <ac:chgData name="Kümmerle, Markus" userId="edb588ad-b118-44cb-93b6-335b967c9009" providerId="ADAL" clId="{B2999093-B3DF-40AC-9360-3EBD95AA96AD}" dt="2024-08-01T08:47:41.110" v="624" actId="1076"/>
          <ac:spMkLst>
            <pc:docMk/>
            <pc:sldMk cId="1882084384" sldId="2098"/>
            <ac:spMk id="60" creationId="{1F11712F-0527-727C-B424-3E51EC4B280B}"/>
          </ac:spMkLst>
        </pc:spChg>
        <pc:spChg chg="add mod">
          <ac:chgData name="Kümmerle, Markus" userId="edb588ad-b118-44cb-93b6-335b967c9009" providerId="ADAL" clId="{B2999093-B3DF-40AC-9360-3EBD95AA96AD}" dt="2024-08-01T08:44:41.782" v="599" actId="164"/>
          <ac:spMkLst>
            <pc:docMk/>
            <pc:sldMk cId="1882084384" sldId="2098"/>
            <ac:spMk id="71" creationId="{0888F796-719B-D86B-0E4D-E9B00242BC40}"/>
          </ac:spMkLst>
        </pc:spChg>
        <pc:spChg chg="add mod">
          <ac:chgData name="Kümmerle, Markus" userId="edb588ad-b118-44cb-93b6-335b967c9009" providerId="ADAL" clId="{B2999093-B3DF-40AC-9360-3EBD95AA96AD}" dt="2024-08-01T08:44:41.782" v="599" actId="164"/>
          <ac:spMkLst>
            <pc:docMk/>
            <pc:sldMk cId="1882084384" sldId="2098"/>
            <ac:spMk id="72" creationId="{50C5B69F-541C-D050-0520-A39CBE1EAAED}"/>
          </ac:spMkLst>
        </pc:spChg>
        <pc:spChg chg="add mod">
          <ac:chgData name="Kümmerle, Markus" userId="edb588ad-b118-44cb-93b6-335b967c9009" providerId="ADAL" clId="{B2999093-B3DF-40AC-9360-3EBD95AA96AD}" dt="2024-08-01T08:44:41.782" v="599" actId="164"/>
          <ac:spMkLst>
            <pc:docMk/>
            <pc:sldMk cId="1882084384" sldId="2098"/>
            <ac:spMk id="73" creationId="{581A81BA-16A4-B1AF-BCF0-26F60745BE20}"/>
          </ac:spMkLst>
        </pc:spChg>
        <pc:spChg chg="add mod">
          <ac:chgData name="Kümmerle, Markus" userId="edb588ad-b118-44cb-93b6-335b967c9009" providerId="ADAL" clId="{B2999093-B3DF-40AC-9360-3EBD95AA96AD}" dt="2024-08-01T08:44:41.782" v="599" actId="164"/>
          <ac:spMkLst>
            <pc:docMk/>
            <pc:sldMk cId="1882084384" sldId="2098"/>
            <ac:spMk id="74" creationId="{482C9ED7-3C73-068D-02F9-678435F68DF7}"/>
          </ac:spMkLst>
        </pc:spChg>
        <pc:spChg chg="add mod">
          <ac:chgData name="Kümmerle, Markus" userId="edb588ad-b118-44cb-93b6-335b967c9009" providerId="ADAL" clId="{B2999093-B3DF-40AC-9360-3EBD95AA96AD}" dt="2024-08-01T08:44:41.782" v="599" actId="164"/>
          <ac:spMkLst>
            <pc:docMk/>
            <pc:sldMk cId="1882084384" sldId="2098"/>
            <ac:spMk id="75" creationId="{9D7C6C11-FFBB-2D2B-3CA1-14FB519AE00F}"/>
          </ac:spMkLst>
        </pc:spChg>
        <pc:spChg chg="add mod">
          <ac:chgData name="Kümmerle, Markus" userId="edb588ad-b118-44cb-93b6-335b967c9009" providerId="ADAL" clId="{B2999093-B3DF-40AC-9360-3EBD95AA96AD}" dt="2024-08-01T08:44:41.782" v="599" actId="164"/>
          <ac:spMkLst>
            <pc:docMk/>
            <pc:sldMk cId="1882084384" sldId="2098"/>
            <ac:spMk id="76" creationId="{AD18D78D-BCF4-5A3F-56C2-EA4A30C67CD8}"/>
          </ac:spMkLst>
        </pc:spChg>
        <pc:grpChg chg="add mod">
          <ac:chgData name="Kümmerle, Markus" userId="edb588ad-b118-44cb-93b6-335b967c9009" providerId="ADAL" clId="{B2999093-B3DF-40AC-9360-3EBD95AA96AD}" dt="2024-08-01T08:47:11.646" v="616" actId="1035"/>
          <ac:grpSpMkLst>
            <pc:docMk/>
            <pc:sldMk cId="1882084384" sldId="2098"/>
            <ac:grpSpMk id="5" creationId="{7C802F99-2F52-2785-965D-4EA6F647874E}"/>
          </ac:grpSpMkLst>
        </pc:grpChg>
        <pc:grpChg chg="add mod">
          <ac:chgData name="Kümmerle, Markus" userId="edb588ad-b118-44cb-93b6-335b967c9009" providerId="ADAL" clId="{B2999093-B3DF-40AC-9360-3EBD95AA96AD}" dt="2024-08-01T08:47:16.299" v="618" actId="1035"/>
          <ac:grpSpMkLst>
            <pc:docMk/>
            <pc:sldMk cId="1882084384" sldId="2098"/>
            <ac:grpSpMk id="6" creationId="{F7FB7141-5C7E-3D5C-2D23-9B6D4BF51A4D}"/>
          </ac:grpSpMkLst>
        </pc:grpChg>
        <pc:grpChg chg="add mod">
          <ac:chgData name="Kümmerle, Markus" userId="edb588ad-b118-44cb-93b6-335b967c9009" providerId="ADAL" clId="{B2999093-B3DF-40AC-9360-3EBD95AA96AD}" dt="2024-08-01T08:48:18.415" v="630" actId="1035"/>
          <ac:grpSpMkLst>
            <pc:docMk/>
            <pc:sldMk cId="1882084384" sldId="2098"/>
            <ac:grpSpMk id="7" creationId="{2A06FDE6-B261-FD8B-A213-9310B6293C01}"/>
          </ac:grpSpMkLst>
        </pc:grpChg>
        <pc:grpChg chg="add mod">
          <ac:chgData name="Kümmerle, Markus" userId="edb588ad-b118-44cb-93b6-335b967c9009" providerId="ADAL" clId="{B2999093-B3DF-40AC-9360-3EBD95AA96AD}" dt="2024-08-01T08:47:48.608" v="625" actId="1076"/>
          <ac:grpSpMkLst>
            <pc:docMk/>
            <pc:sldMk cId="1882084384" sldId="2098"/>
            <ac:grpSpMk id="8" creationId="{40E2D74E-AF00-2602-02C6-E60832A7D66D}"/>
          </ac:grpSpMkLst>
        </pc:grpChg>
        <pc:grpChg chg="add mod">
          <ac:chgData name="Kümmerle, Markus" userId="edb588ad-b118-44cb-93b6-335b967c9009" providerId="ADAL" clId="{B2999093-B3DF-40AC-9360-3EBD95AA96AD}" dt="2024-07-31T14:16:31.295" v="311"/>
          <ac:grpSpMkLst>
            <pc:docMk/>
            <pc:sldMk cId="1882084384" sldId="2098"/>
            <ac:grpSpMk id="14" creationId="{6B7FE80A-1EFC-C917-D8F2-BFB1AB1DA94A}"/>
          </ac:grpSpMkLst>
        </pc:grpChg>
        <pc:grpChg chg="add mod">
          <ac:chgData name="Kümmerle, Markus" userId="edb588ad-b118-44cb-93b6-335b967c9009" providerId="ADAL" clId="{B2999093-B3DF-40AC-9360-3EBD95AA96AD}" dt="2024-07-31T14:16:31.295" v="311"/>
          <ac:grpSpMkLst>
            <pc:docMk/>
            <pc:sldMk cId="1882084384" sldId="2098"/>
            <ac:grpSpMk id="17" creationId="{406D0E3C-C058-0D33-8BC6-E34A5C87CAB1}"/>
          </ac:grpSpMkLst>
        </pc:grpChg>
        <pc:grpChg chg="add mod">
          <ac:chgData name="Kümmerle, Markus" userId="edb588ad-b118-44cb-93b6-335b967c9009" providerId="ADAL" clId="{B2999093-B3DF-40AC-9360-3EBD95AA96AD}" dt="2024-07-31T14:16:31.295" v="311"/>
          <ac:grpSpMkLst>
            <pc:docMk/>
            <pc:sldMk cId="1882084384" sldId="2098"/>
            <ac:grpSpMk id="20" creationId="{774D742D-38B4-EC54-71A2-B037CCF634EC}"/>
          </ac:grpSpMkLst>
        </pc:grpChg>
        <pc:graphicFrameChg chg="mod">
          <ac:chgData name="Kümmerle, Markus" userId="edb588ad-b118-44cb-93b6-335b967c9009" providerId="ADAL" clId="{B2999093-B3DF-40AC-9360-3EBD95AA96AD}" dt="2024-07-31T14:13:08.167" v="287"/>
          <ac:graphicFrameMkLst>
            <pc:docMk/>
            <pc:sldMk cId="1882084384" sldId="2098"/>
            <ac:graphicFrameMk id="4" creationId="{0FA11212-4746-0E84-200F-0702C57DEB3E}"/>
          </ac:graphicFrameMkLst>
        </pc:graphicFrameChg>
        <pc:picChg chg="del mod">
          <ac:chgData name="Kümmerle, Markus" userId="edb588ad-b118-44cb-93b6-335b967c9009" providerId="ADAL" clId="{B2999093-B3DF-40AC-9360-3EBD95AA96AD}" dt="2024-07-31T14:23:36.152" v="413" actId="478"/>
          <ac:picMkLst>
            <pc:docMk/>
            <pc:sldMk cId="1882084384" sldId="2098"/>
            <ac:picMk id="6" creationId="{2031AC27-CCCD-3D18-8C41-7B292BB0996B}"/>
          </ac:picMkLst>
        </pc:picChg>
        <pc:cxnChg chg="add mod">
          <ac:chgData name="Kümmerle, Markus" userId="edb588ad-b118-44cb-93b6-335b967c9009" providerId="ADAL" clId="{B2999093-B3DF-40AC-9360-3EBD95AA96AD}" dt="2024-07-31T14:16:31.295" v="311"/>
          <ac:cxnSpMkLst>
            <pc:docMk/>
            <pc:sldMk cId="1882084384" sldId="2098"/>
            <ac:cxnSpMk id="13" creationId="{51A2FF9A-D914-48C8-37AB-91CC26C0F9D9}"/>
          </ac:cxnSpMkLst>
        </pc:cxnChg>
        <pc:cxnChg chg="mod">
          <ac:chgData name="Kümmerle, Markus" userId="edb588ad-b118-44cb-93b6-335b967c9009" providerId="ADAL" clId="{B2999093-B3DF-40AC-9360-3EBD95AA96AD}" dt="2024-07-31T14:16:31.295" v="311"/>
          <ac:cxnSpMkLst>
            <pc:docMk/>
            <pc:sldMk cId="1882084384" sldId="2098"/>
            <ac:cxnSpMk id="16" creationId="{B774052D-6CFE-182A-00C3-3FE4F855C885}"/>
          </ac:cxnSpMkLst>
        </pc:cxnChg>
        <pc:cxnChg chg="mod">
          <ac:chgData name="Kümmerle, Markus" userId="edb588ad-b118-44cb-93b6-335b967c9009" providerId="ADAL" clId="{B2999093-B3DF-40AC-9360-3EBD95AA96AD}" dt="2024-07-31T14:16:31.295" v="311"/>
          <ac:cxnSpMkLst>
            <pc:docMk/>
            <pc:sldMk cId="1882084384" sldId="2098"/>
            <ac:cxnSpMk id="19" creationId="{A31756C4-DABE-2CAA-894A-9DAF95DA4461}"/>
          </ac:cxnSpMkLst>
        </pc:cxnChg>
        <pc:cxnChg chg="mod">
          <ac:chgData name="Kümmerle, Markus" userId="edb588ad-b118-44cb-93b6-335b967c9009" providerId="ADAL" clId="{B2999093-B3DF-40AC-9360-3EBD95AA96AD}" dt="2024-07-31T14:16:31.295" v="311"/>
          <ac:cxnSpMkLst>
            <pc:docMk/>
            <pc:sldMk cId="1882084384" sldId="2098"/>
            <ac:cxnSpMk id="22" creationId="{C6D1E7E6-139C-70C1-93B4-D89A336F7AF1}"/>
          </ac:cxnSpMkLst>
        </pc:cxnChg>
        <pc:cxnChg chg="add del mod">
          <ac:chgData name="Kümmerle, Markus" userId="edb588ad-b118-44cb-93b6-335b967c9009" providerId="ADAL" clId="{B2999093-B3DF-40AC-9360-3EBD95AA96AD}" dt="2024-07-31T14:16:34.757" v="312" actId="478"/>
          <ac:cxnSpMkLst>
            <pc:docMk/>
            <pc:sldMk cId="1882084384" sldId="2098"/>
            <ac:cxnSpMk id="23" creationId="{FE66A13B-234D-BCF4-7709-DDB60560836D}"/>
          </ac:cxnSpMkLst>
        </pc:cxnChg>
        <pc:cxnChg chg="add del mod">
          <ac:chgData name="Kümmerle, Markus" userId="edb588ad-b118-44cb-93b6-335b967c9009" providerId="ADAL" clId="{B2999093-B3DF-40AC-9360-3EBD95AA96AD}" dt="2024-07-31T14:16:36.077" v="313" actId="478"/>
          <ac:cxnSpMkLst>
            <pc:docMk/>
            <pc:sldMk cId="1882084384" sldId="2098"/>
            <ac:cxnSpMk id="24" creationId="{FF441C33-4358-2059-2C5C-6D4BBD66F2CD}"/>
          </ac:cxnSpMkLst>
        </pc:cxnChg>
        <pc:cxnChg chg="add mod">
          <ac:chgData name="Kümmerle, Markus" userId="edb588ad-b118-44cb-93b6-335b967c9009" providerId="ADAL" clId="{B2999093-B3DF-40AC-9360-3EBD95AA96AD}" dt="2024-08-01T08:44:29.475" v="597" actId="164"/>
          <ac:cxnSpMkLst>
            <pc:docMk/>
            <pc:sldMk cId="1882084384" sldId="2098"/>
            <ac:cxnSpMk id="30" creationId="{E22AD6F6-53D1-6E1A-73F0-809EB3A8EC60}"/>
          </ac:cxnSpMkLst>
        </pc:cxnChg>
        <pc:cxnChg chg="add mod">
          <ac:chgData name="Kümmerle, Markus" userId="edb588ad-b118-44cb-93b6-335b967c9009" providerId="ADAL" clId="{B2999093-B3DF-40AC-9360-3EBD95AA96AD}" dt="2024-08-01T08:44:29.475" v="597" actId="164"/>
          <ac:cxnSpMkLst>
            <pc:docMk/>
            <pc:sldMk cId="1882084384" sldId="2098"/>
            <ac:cxnSpMk id="31" creationId="{E006A6DD-F963-316A-5533-506D266D4767}"/>
          </ac:cxnSpMkLst>
        </pc:cxnChg>
        <pc:cxnChg chg="add del mod">
          <ac:chgData name="Kümmerle, Markus" userId="edb588ad-b118-44cb-93b6-335b967c9009" providerId="ADAL" clId="{B2999093-B3DF-40AC-9360-3EBD95AA96AD}" dt="2024-07-31T14:27:11.497" v="431" actId="478"/>
          <ac:cxnSpMkLst>
            <pc:docMk/>
            <pc:sldMk cId="1882084384" sldId="2098"/>
            <ac:cxnSpMk id="32" creationId="{77F2280E-229E-7F2F-6666-CCEE4E51DA31}"/>
          </ac:cxnSpMkLst>
        </pc:cxnChg>
        <pc:cxnChg chg="add del mod">
          <ac:chgData name="Kümmerle, Markus" userId="edb588ad-b118-44cb-93b6-335b967c9009" providerId="ADAL" clId="{B2999093-B3DF-40AC-9360-3EBD95AA96AD}" dt="2024-07-31T14:27:11.497" v="431" actId="478"/>
          <ac:cxnSpMkLst>
            <pc:docMk/>
            <pc:sldMk cId="1882084384" sldId="2098"/>
            <ac:cxnSpMk id="33" creationId="{2E838285-0D1E-E1E0-3FD1-CA5448B3FC65}"/>
          </ac:cxnSpMkLst>
        </pc:cxnChg>
        <pc:cxnChg chg="add del mod">
          <ac:chgData name="Kümmerle, Markus" userId="edb588ad-b118-44cb-93b6-335b967c9009" providerId="ADAL" clId="{B2999093-B3DF-40AC-9360-3EBD95AA96AD}" dt="2024-07-31T14:27:11.497" v="431" actId="478"/>
          <ac:cxnSpMkLst>
            <pc:docMk/>
            <pc:sldMk cId="1882084384" sldId="2098"/>
            <ac:cxnSpMk id="34" creationId="{2E33000F-E157-27B1-9ABF-49092D9A98A3}"/>
          </ac:cxnSpMkLst>
        </pc:cxnChg>
        <pc:cxnChg chg="add del mod">
          <ac:chgData name="Kümmerle, Markus" userId="edb588ad-b118-44cb-93b6-335b967c9009" providerId="ADAL" clId="{B2999093-B3DF-40AC-9360-3EBD95AA96AD}" dt="2024-07-31T14:27:11.497" v="431" actId="478"/>
          <ac:cxnSpMkLst>
            <pc:docMk/>
            <pc:sldMk cId="1882084384" sldId="2098"/>
            <ac:cxnSpMk id="35" creationId="{C6040A1D-1F37-211A-CCF8-59CA79B1D3B5}"/>
          </ac:cxnSpMkLst>
        </pc:cxnChg>
        <pc:cxnChg chg="add mod">
          <ac:chgData name="Kümmerle, Markus" userId="edb588ad-b118-44cb-93b6-335b967c9009" providerId="ADAL" clId="{B2999093-B3DF-40AC-9360-3EBD95AA96AD}" dt="2024-08-01T08:44:29.475" v="597" actId="164"/>
          <ac:cxnSpMkLst>
            <pc:docMk/>
            <pc:sldMk cId="1882084384" sldId="2098"/>
            <ac:cxnSpMk id="36" creationId="{7AA1A507-57D0-AE79-5F0E-C99B977A73AF}"/>
          </ac:cxnSpMkLst>
        </pc:cxnChg>
        <pc:cxnChg chg="add mod">
          <ac:chgData name="Kümmerle, Markus" userId="edb588ad-b118-44cb-93b6-335b967c9009" providerId="ADAL" clId="{B2999093-B3DF-40AC-9360-3EBD95AA96AD}" dt="2024-08-01T08:44:29.475" v="597" actId="164"/>
          <ac:cxnSpMkLst>
            <pc:docMk/>
            <pc:sldMk cId="1882084384" sldId="2098"/>
            <ac:cxnSpMk id="37" creationId="{E3F49BB4-8548-0C42-87E7-36EE2CAFACEB}"/>
          </ac:cxnSpMkLst>
        </pc:cxnChg>
        <pc:cxnChg chg="add mod">
          <ac:chgData name="Kümmerle, Markus" userId="edb588ad-b118-44cb-93b6-335b967c9009" providerId="ADAL" clId="{B2999093-B3DF-40AC-9360-3EBD95AA96AD}" dt="2024-08-01T08:44:29.475" v="597" actId="164"/>
          <ac:cxnSpMkLst>
            <pc:docMk/>
            <pc:sldMk cId="1882084384" sldId="2098"/>
            <ac:cxnSpMk id="38" creationId="{642B247C-546E-BBB9-5361-C0B68CC8F074}"/>
          </ac:cxnSpMkLst>
        </pc:cxnChg>
        <pc:cxnChg chg="add mod">
          <ac:chgData name="Kümmerle, Markus" userId="edb588ad-b118-44cb-93b6-335b967c9009" providerId="ADAL" clId="{B2999093-B3DF-40AC-9360-3EBD95AA96AD}" dt="2024-08-01T08:44:35.744" v="598" actId="164"/>
          <ac:cxnSpMkLst>
            <pc:docMk/>
            <pc:sldMk cId="1882084384" sldId="2098"/>
            <ac:cxnSpMk id="45" creationId="{65824DF2-F57C-639B-4463-904D35B0B764}"/>
          </ac:cxnSpMkLst>
        </pc:cxnChg>
        <pc:cxnChg chg="add mod">
          <ac:chgData name="Kümmerle, Markus" userId="edb588ad-b118-44cb-93b6-335b967c9009" providerId="ADAL" clId="{B2999093-B3DF-40AC-9360-3EBD95AA96AD}" dt="2024-08-01T08:44:35.744" v="598" actId="164"/>
          <ac:cxnSpMkLst>
            <pc:docMk/>
            <pc:sldMk cId="1882084384" sldId="2098"/>
            <ac:cxnSpMk id="46" creationId="{3B5644BA-101B-1724-D70D-830922211504}"/>
          </ac:cxnSpMkLst>
        </pc:cxnChg>
        <pc:cxnChg chg="add del mod">
          <ac:chgData name="Kümmerle, Markus" userId="edb588ad-b118-44cb-93b6-335b967c9009" providerId="ADAL" clId="{B2999093-B3DF-40AC-9360-3EBD95AA96AD}" dt="2024-07-31T14:27:38.286" v="434" actId="478"/>
          <ac:cxnSpMkLst>
            <pc:docMk/>
            <pc:sldMk cId="1882084384" sldId="2098"/>
            <ac:cxnSpMk id="47" creationId="{D4E8CF26-E497-417C-825F-EE62C2E62D54}"/>
          </ac:cxnSpMkLst>
        </pc:cxnChg>
        <pc:cxnChg chg="add del mod">
          <ac:chgData name="Kümmerle, Markus" userId="edb588ad-b118-44cb-93b6-335b967c9009" providerId="ADAL" clId="{B2999093-B3DF-40AC-9360-3EBD95AA96AD}" dt="2024-07-31T14:27:38.286" v="434" actId="478"/>
          <ac:cxnSpMkLst>
            <pc:docMk/>
            <pc:sldMk cId="1882084384" sldId="2098"/>
            <ac:cxnSpMk id="48" creationId="{52BAF927-29AE-2CDF-5F9E-3D1DA38807DB}"/>
          </ac:cxnSpMkLst>
        </pc:cxnChg>
        <pc:cxnChg chg="add del mod">
          <ac:chgData name="Kümmerle, Markus" userId="edb588ad-b118-44cb-93b6-335b967c9009" providerId="ADAL" clId="{B2999093-B3DF-40AC-9360-3EBD95AA96AD}" dt="2024-07-31T14:27:38.286" v="434" actId="478"/>
          <ac:cxnSpMkLst>
            <pc:docMk/>
            <pc:sldMk cId="1882084384" sldId="2098"/>
            <ac:cxnSpMk id="49" creationId="{2612AA0A-FA65-84A6-6836-EB02ACBB2BC8}"/>
          </ac:cxnSpMkLst>
        </pc:cxnChg>
        <pc:cxnChg chg="add del mod">
          <ac:chgData name="Kümmerle, Markus" userId="edb588ad-b118-44cb-93b6-335b967c9009" providerId="ADAL" clId="{B2999093-B3DF-40AC-9360-3EBD95AA96AD}" dt="2024-07-31T14:27:38.286" v="434" actId="478"/>
          <ac:cxnSpMkLst>
            <pc:docMk/>
            <pc:sldMk cId="1882084384" sldId="2098"/>
            <ac:cxnSpMk id="50" creationId="{EA767F18-A974-6C37-121B-E46AA34ED8AD}"/>
          </ac:cxnSpMkLst>
        </pc:cxnChg>
        <pc:cxnChg chg="add mod">
          <ac:chgData name="Kümmerle, Markus" userId="edb588ad-b118-44cb-93b6-335b967c9009" providerId="ADAL" clId="{B2999093-B3DF-40AC-9360-3EBD95AA96AD}" dt="2024-08-01T08:44:35.744" v="598" actId="164"/>
          <ac:cxnSpMkLst>
            <pc:docMk/>
            <pc:sldMk cId="1882084384" sldId="2098"/>
            <ac:cxnSpMk id="51" creationId="{C69BBF4E-2E22-343A-300B-A9EAC1663487}"/>
          </ac:cxnSpMkLst>
        </pc:cxnChg>
        <pc:cxnChg chg="add mod">
          <ac:chgData name="Kümmerle, Markus" userId="edb588ad-b118-44cb-93b6-335b967c9009" providerId="ADAL" clId="{B2999093-B3DF-40AC-9360-3EBD95AA96AD}" dt="2024-08-01T08:44:35.744" v="598" actId="164"/>
          <ac:cxnSpMkLst>
            <pc:docMk/>
            <pc:sldMk cId="1882084384" sldId="2098"/>
            <ac:cxnSpMk id="52" creationId="{BEC71245-F476-55DC-3C04-AD24F45E942C}"/>
          </ac:cxnSpMkLst>
        </pc:cxnChg>
        <pc:cxnChg chg="add mod">
          <ac:chgData name="Kümmerle, Markus" userId="edb588ad-b118-44cb-93b6-335b967c9009" providerId="ADAL" clId="{B2999093-B3DF-40AC-9360-3EBD95AA96AD}" dt="2024-08-01T08:44:35.744" v="598" actId="164"/>
          <ac:cxnSpMkLst>
            <pc:docMk/>
            <pc:sldMk cId="1882084384" sldId="2098"/>
            <ac:cxnSpMk id="53" creationId="{696F33FC-42CC-32EF-6F5E-0A085C947E43}"/>
          </ac:cxnSpMkLst>
        </pc:cxnChg>
        <pc:cxnChg chg="add mod">
          <ac:chgData name="Kümmerle, Markus" userId="edb588ad-b118-44cb-93b6-335b967c9009" providerId="ADAL" clId="{B2999093-B3DF-40AC-9360-3EBD95AA96AD}" dt="2024-08-01T08:44:35.744" v="598" actId="164"/>
          <ac:cxnSpMkLst>
            <pc:docMk/>
            <pc:sldMk cId="1882084384" sldId="2098"/>
            <ac:cxnSpMk id="54" creationId="{9F9E10B6-262B-C526-3162-311F8BB190E8}"/>
          </ac:cxnSpMkLst>
        </pc:cxnChg>
        <pc:cxnChg chg="add mod">
          <ac:chgData name="Kümmerle, Markus" userId="edb588ad-b118-44cb-93b6-335b967c9009" providerId="ADAL" clId="{B2999093-B3DF-40AC-9360-3EBD95AA96AD}" dt="2024-08-01T08:44:49.175" v="600" actId="164"/>
          <ac:cxnSpMkLst>
            <pc:docMk/>
            <pc:sldMk cId="1882084384" sldId="2098"/>
            <ac:cxnSpMk id="61" creationId="{A58CAA59-6BF1-4D24-9BF4-D133430E7016}"/>
          </ac:cxnSpMkLst>
        </pc:cxnChg>
        <pc:cxnChg chg="add mod">
          <ac:chgData name="Kümmerle, Markus" userId="edb588ad-b118-44cb-93b6-335b967c9009" providerId="ADAL" clId="{B2999093-B3DF-40AC-9360-3EBD95AA96AD}" dt="2024-08-01T08:44:49.175" v="600" actId="164"/>
          <ac:cxnSpMkLst>
            <pc:docMk/>
            <pc:sldMk cId="1882084384" sldId="2098"/>
            <ac:cxnSpMk id="62" creationId="{0EEACF2B-23DD-BCD6-0A9C-63430A8C9C8C}"/>
          </ac:cxnSpMkLst>
        </pc:cxnChg>
        <pc:cxnChg chg="add del mod">
          <ac:chgData name="Kümmerle, Markus" userId="edb588ad-b118-44cb-93b6-335b967c9009" providerId="ADAL" clId="{B2999093-B3DF-40AC-9360-3EBD95AA96AD}" dt="2024-07-31T14:28:05.776" v="442" actId="478"/>
          <ac:cxnSpMkLst>
            <pc:docMk/>
            <pc:sldMk cId="1882084384" sldId="2098"/>
            <ac:cxnSpMk id="63" creationId="{CFFE29EA-E9AD-180B-E7B6-2F856373CD91}"/>
          </ac:cxnSpMkLst>
        </pc:cxnChg>
        <pc:cxnChg chg="add del mod">
          <ac:chgData name="Kümmerle, Markus" userId="edb588ad-b118-44cb-93b6-335b967c9009" providerId="ADAL" clId="{B2999093-B3DF-40AC-9360-3EBD95AA96AD}" dt="2024-07-31T14:28:05.776" v="442" actId="478"/>
          <ac:cxnSpMkLst>
            <pc:docMk/>
            <pc:sldMk cId="1882084384" sldId="2098"/>
            <ac:cxnSpMk id="64" creationId="{BA709DD3-D09C-7ACC-8AD0-90E060A12230}"/>
          </ac:cxnSpMkLst>
        </pc:cxnChg>
        <pc:cxnChg chg="add del mod">
          <ac:chgData name="Kümmerle, Markus" userId="edb588ad-b118-44cb-93b6-335b967c9009" providerId="ADAL" clId="{B2999093-B3DF-40AC-9360-3EBD95AA96AD}" dt="2024-07-31T14:28:05.776" v="442" actId="478"/>
          <ac:cxnSpMkLst>
            <pc:docMk/>
            <pc:sldMk cId="1882084384" sldId="2098"/>
            <ac:cxnSpMk id="65" creationId="{16FD4E14-B25F-6061-5224-CF735F4B82F9}"/>
          </ac:cxnSpMkLst>
        </pc:cxnChg>
        <pc:cxnChg chg="add del mod">
          <ac:chgData name="Kümmerle, Markus" userId="edb588ad-b118-44cb-93b6-335b967c9009" providerId="ADAL" clId="{B2999093-B3DF-40AC-9360-3EBD95AA96AD}" dt="2024-07-31T14:28:05.776" v="442" actId="478"/>
          <ac:cxnSpMkLst>
            <pc:docMk/>
            <pc:sldMk cId="1882084384" sldId="2098"/>
            <ac:cxnSpMk id="66" creationId="{355EA652-10D5-D3BC-D1C2-2883E236E771}"/>
          </ac:cxnSpMkLst>
        </pc:cxnChg>
        <pc:cxnChg chg="add mod">
          <ac:chgData name="Kümmerle, Markus" userId="edb588ad-b118-44cb-93b6-335b967c9009" providerId="ADAL" clId="{B2999093-B3DF-40AC-9360-3EBD95AA96AD}" dt="2024-08-01T08:44:49.175" v="600" actId="164"/>
          <ac:cxnSpMkLst>
            <pc:docMk/>
            <pc:sldMk cId="1882084384" sldId="2098"/>
            <ac:cxnSpMk id="67" creationId="{9F6116D5-42A5-FBF8-B5F0-7F6AD1281D1E}"/>
          </ac:cxnSpMkLst>
        </pc:cxnChg>
        <pc:cxnChg chg="add mod">
          <ac:chgData name="Kümmerle, Markus" userId="edb588ad-b118-44cb-93b6-335b967c9009" providerId="ADAL" clId="{B2999093-B3DF-40AC-9360-3EBD95AA96AD}" dt="2024-08-01T08:44:49.175" v="600" actId="164"/>
          <ac:cxnSpMkLst>
            <pc:docMk/>
            <pc:sldMk cId="1882084384" sldId="2098"/>
            <ac:cxnSpMk id="68" creationId="{26BCF15F-1EDB-AB77-C981-0D42AC734518}"/>
          </ac:cxnSpMkLst>
        </pc:cxnChg>
        <pc:cxnChg chg="add mod">
          <ac:chgData name="Kümmerle, Markus" userId="edb588ad-b118-44cb-93b6-335b967c9009" providerId="ADAL" clId="{B2999093-B3DF-40AC-9360-3EBD95AA96AD}" dt="2024-08-01T08:44:49.175" v="600" actId="164"/>
          <ac:cxnSpMkLst>
            <pc:docMk/>
            <pc:sldMk cId="1882084384" sldId="2098"/>
            <ac:cxnSpMk id="69" creationId="{69E21192-9F08-3367-8BD3-A55120439B05}"/>
          </ac:cxnSpMkLst>
        </pc:cxnChg>
        <pc:cxnChg chg="add del mod">
          <ac:chgData name="Kümmerle, Markus" userId="edb588ad-b118-44cb-93b6-335b967c9009" providerId="ADAL" clId="{B2999093-B3DF-40AC-9360-3EBD95AA96AD}" dt="2024-07-31T14:24:44.165" v="422" actId="478"/>
          <ac:cxnSpMkLst>
            <pc:docMk/>
            <pc:sldMk cId="1882084384" sldId="2098"/>
            <ac:cxnSpMk id="70" creationId="{43CE93B3-8B5D-8D2E-3688-D9EDD8849C0D}"/>
          </ac:cxnSpMkLst>
        </pc:cxnChg>
        <pc:cxnChg chg="add mod">
          <ac:chgData name="Kümmerle, Markus" userId="edb588ad-b118-44cb-93b6-335b967c9009" providerId="ADAL" clId="{B2999093-B3DF-40AC-9360-3EBD95AA96AD}" dt="2024-08-01T08:44:41.782" v="599" actId="164"/>
          <ac:cxnSpMkLst>
            <pc:docMk/>
            <pc:sldMk cId="1882084384" sldId="2098"/>
            <ac:cxnSpMk id="77" creationId="{82F860A8-0FFD-873F-7D70-7AA21A155106}"/>
          </ac:cxnSpMkLst>
        </pc:cxnChg>
        <pc:cxnChg chg="add mod">
          <ac:chgData name="Kümmerle, Markus" userId="edb588ad-b118-44cb-93b6-335b967c9009" providerId="ADAL" clId="{B2999093-B3DF-40AC-9360-3EBD95AA96AD}" dt="2024-08-01T08:44:41.782" v="599" actId="164"/>
          <ac:cxnSpMkLst>
            <pc:docMk/>
            <pc:sldMk cId="1882084384" sldId="2098"/>
            <ac:cxnSpMk id="78" creationId="{4B6B4E24-BE81-334F-3B6E-6754557D0AC8}"/>
          </ac:cxnSpMkLst>
        </pc:cxnChg>
        <pc:cxnChg chg="add del mod">
          <ac:chgData name="Kümmerle, Markus" userId="edb588ad-b118-44cb-93b6-335b967c9009" providerId="ADAL" clId="{B2999093-B3DF-40AC-9360-3EBD95AA96AD}" dt="2024-07-31T14:28:02.545" v="441" actId="478"/>
          <ac:cxnSpMkLst>
            <pc:docMk/>
            <pc:sldMk cId="1882084384" sldId="2098"/>
            <ac:cxnSpMk id="79" creationId="{BEA39D8B-1185-9D4B-E613-46982B269F48}"/>
          </ac:cxnSpMkLst>
        </pc:cxnChg>
        <pc:cxnChg chg="add del mod">
          <ac:chgData name="Kümmerle, Markus" userId="edb588ad-b118-44cb-93b6-335b967c9009" providerId="ADAL" clId="{B2999093-B3DF-40AC-9360-3EBD95AA96AD}" dt="2024-07-31T14:28:02.545" v="441" actId="478"/>
          <ac:cxnSpMkLst>
            <pc:docMk/>
            <pc:sldMk cId="1882084384" sldId="2098"/>
            <ac:cxnSpMk id="80" creationId="{88CF3356-7B05-661F-9456-CBE717E419BD}"/>
          </ac:cxnSpMkLst>
        </pc:cxnChg>
        <pc:cxnChg chg="add del mod">
          <ac:chgData name="Kümmerle, Markus" userId="edb588ad-b118-44cb-93b6-335b967c9009" providerId="ADAL" clId="{B2999093-B3DF-40AC-9360-3EBD95AA96AD}" dt="2024-07-31T14:28:02.545" v="441" actId="478"/>
          <ac:cxnSpMkLst>
            <pc:docMk/>
            <pc:sldMk cId="1882084384" sldId="2098"/>
            <ac:cxnSpMk id="81" creationId="{31D7ECCF-4ABD-926E-BBDF-89183F6D83FB}"/>
          </ac:cxnSpMkLst>
        </pc:cxnChg>
        <pc:cxnChg chg="add del mod">
          <ac:chgData name="Kümmerle, Markus" userId="edb588ad-b118-44cb-93b6-335b967c9009" providerId="ADAL" clId="{B2999093-B3DF-40AC-9360-3EBD95AA96AD}" dt="2024-07-31T14:28:02.545" v="441" actId="478"/>
          <ac:cxnSpMkLst>
            <pc:docMk/>
            <pc:sldMk cId="1882084384" sldId="2098"/>
            <ac:cxnSpMk id="82" creationId="{53BE98F8-1C7E-5E6F-007F-1A354CA36781}"/>
          </ac:cxnSpMkLst>
        </pc:cxnChg>
        <pc:cxnChg chg="add mod">
          <ac:chgData name="Kümmerle, Markus" userId="edb588ad-b118-44cb-93b6-335b967c9009" providerId="ADAL" clId="{B2999093-B3DF-40AC-9360-3EBD95AA96AD}" dt="2024-08-01T08:44:41.782" v="599" actId="164"/>
          <ac:cxnSpMkLst>
            <pc:docMk/>
            <pc:sldMk cId="1882084384" sldId="2098"/>
            <ac:cxnSpMk id="83" creationId="{206F3ED1-534B-2BD6-FDF1-E36BC393D985}"/>
          </ac:cxnSpMkLst>
        </pc:cxnChg>
        <pc:cxnChg chg="add mod">
          <ac:chgData name="Kümmerle, Markus" userId="edb588ad-b118-44cb-93b6-335b967c9009" providerId="ADAL" clId="{B2999093-B3DF-40AC-9360-3EBD95AA96AD}" dt="2024-08-01T08:44:41.782" v="599" actId="164"/>
          <ac:cxnSpMkLst>
            <pc:docMk/>
            <pc:sldMk cId="1882084384" sldId="2098"/>
            <ac:cxnSpMk id="84" creationId="{F68A8E2C-42C0-7698-D5DC-DBB5223C559A}"/>
          </ac:cxnSpMkLst>
        </pc:cxnChg>
        <pc:cxnChg chg="add mod">
          <ac:chgData name="Kümmerle, Markus" userId="edb588ad-b118-44cb-93b6-335b967c9009" providerId="ADAL" clId="{B2999093-B3DF-40AC-9360-3EBD95AA96AD}" dt="2024-08-01T08:44:41.782" v="599" actId="164"/>
          <ac:cxnSpMkLst>
            <pc:docMk/>
            <pc:sldMk cId="1882084384" sldId="2098"/>
            <ac:cxnSpMk id="85" creationId="{AA527313-C566-8FCF-4873-72CE027B273C}"/>
          </ac:cxnSpMkLst>
        </pc:cxnChg>
        <pc:cxnChg chg="add mod">
          <ac:chgData name="Kümmerle, Markus" userId="edb588ad-b118-44cb-93b6-335b967c9009" providerId="ADAL" clId="{B2999093-B3DF-40AC-9360-3EBD95AA96AD}" dt="2024-08-01T08:44:41.782" v="599" actId="164"/>
          <ac:cxnSpMkLst>
            <pc:docMk/>
            <pc:sldMk cId="1882084384" sldId="2098"/>
            <ac:cxnSpMk id="86" creationId="{98D62771-66EC-096D-0C21-7BA7F68B47C2}"/>
          </ac:cxnSpMkLst>
        </pc:cxnChg>
        <pc:cxnChg chg="add mod">
          <ac:chgData name="Kümmerle, Markus" userId="edb588ad-b118-44cb-93b6-335b967c9009" providerId="ADAL" clId="{B2999093-B3DF-40AC-9360-3EBD95AA96AD}" dt="2024-08-01T08:44:41.782" v="599" actId="164"/>
          <ac:cxnSpMkLst>
            <pc:docMk/>
            <pc:sldMk cId="1882084384" sldId="2098"/>
            <ac:cxnSpMk id="89" creationId="{9E378D05-DFEE-F17C-9DEB-4028747E335D}"/>
          </ac:cxnSpMkLst>
        </pc:cxnChg>
        <pc:cxnChg chg="add mod">
          <ac:chgData name="Kümmerle, Markus" userId="edb588ad-b118-44cb-93b6-335b967c9009" providerId="ADAL" clId="{B2999093-B3DF-40AC-9360-3EBD95AA96AD}" dt="2024-08-01T08:44:29.475" v="597" actId="164"/>
          <ac:cxnSpMkLst>
            <pc:docMk/>
            <pc:sldMk cId="1882084384" sldId="2098"/>
            <ac:cxnSpMk id="92" creationId="{C6314132-8EC9-A22A-F82C-A9ABA24A6171}"/>
          </ac:cxnSpMkLst>
        </pc:cxnChg>
        <pc:cxnChg chg="add mod">
          <ac:chgData name="Kümmerle, Markus" userId="edb588ad-b118-44cb-93b6-335b967c9009" providerId="ADAL" clId="{B2999093-B3DF-40AC-9360-3EBD95AA96AD}" dt="2024-08-01T08:44:29.475" v="597" actId="164"/>
          <ac:cxnSpMkLst>
            <pc:docMk/>
            <pc:sldMk cId="1882084384" sldId="2098"/>
            <ac:cxnSpMk id="93" creationId="{0F715E88-58EE-99D6-AED7-9D6384B062C8}"/>
          </ac:cxnSpMkLst>
        </pc:cxnChg>
        <pc:cxnChg chg="add mod">
          <ac:chgData name="Kümmerle, Markus" userId="edb588ad-b118-44cb-93b6-335b967c9009" providerId="ADAL" clId="{B2999093-B3DF-40AC-9360-3EBD95AA96AD}" dt="2024-08-01T08:44:29.475" v="597" actId="164"/>
          <ac:cxnSpMkLst>
            <pc:docMk/>
            <pc:sldMk cId="1882084384" sldId="2098"/>
            <ac:cxnSpMk id="94" creationId="{EE9DA219-CE49-125D-0E8A-72D978EA6030}"/>
          </ac:cxnSpMkLst>
        </pc:cxnChg>
        <pc:cxnChg chg="add mod">
          <ac:chgData name="Kümmerle, Markus" userId="edb588ad-b118-44cb-93b6-335b967c9009" providerId="ADAL" clId="{B2999093-B3DF-40AC-9360-3EBD95AA96AD}" dt="2024-08-01T08:44:29.475" v="597" actId="164"/>
          <ac:cxnSpMkLst>
            <pc:docMk/>
            <pc:sldMk cId="1882084384" sldId="2098"/>
            <ac:cxnSpMk id="95" creationId="{D884C66F-7E5F-457F-93BE-4BCA9F7DE7CE}"/>
          </ac:cxnSpMkLst>
        </pc:cxnChg>
        <pc:cxnChg chg="add mod">
          <ac:chgData name="Kümmerle, Markus" userId="edb588ad-b118-44cb-93b6-335b967c9009" providerId="ADAL" clId="{B2999093-B3DF-40AC-9360-3EBD95AA96AD}" dt="2024-08-01T08:44:35.744" v="598" actId="164"/>
          <ac:cxnSpMkLst>
            <pc:docMk/>
            <pc:sldMk cId="1882084384" sldId="2098"/>
            <ac:cxnSpMk id="96" creationId="{29967145-EF14-0F3F-26CF-ED7E13B71FE8}"/>
          </ac:cxnSpMkLst>
        </pc:cxnChg>
        <pc:cxnChg chg="add mod">
          <ac:chgData name="Kümmerle, Markus" userId="edb588ad-b118-44cb-93b6-335b967c9009" providerId="ADAL" clId="{B2999093-B3DF-40AC-9360-3EBD95AA96AD}" dt="2024-08-01T08:44:35.744" v="598" actId="164"/>
          <ac:cxnSpMkLst>
            <pc:docMk/>
            <pc:sldMk cId="1882084384" sldId="2098"/>
            <ac:cxnSpMk id="97" creationId="{098525C9-3C13-6788-A994-30782FC74C07}"/>
          </ac:cxnSpMkLst>
        </pc:cxnChg>
        <pc:cxnChg chg="add mod">
          <ac:chgData name="Kümmerle, Markus" userId="edb588ad-b118-44cb-93b6-335b967c9009" providerId="ADAL" clId="{B2999093-B3DF-40AC-9360-3EBD95AA96AD}" dt="2024-08-01T08:44:35.744" v="598" actId="164"/>
          <ac:cxnSpMkLst>
            <pc:docMk/>
            <pc:sldMk cId="1882084384" sldId="2098"/>
            <ac:cxnSpMk id="98" creationId="{6D590509-0224-23DE-F29D-7F52B0EB9B50}"/>
          </ac:cxnSpMkLst>
        </pc:cxnChg>
        <pc:cxnChg chg="add mod">
          <ac:chgData name="Kümmerle, Markus" userId="edb588ad-b118-44cb-93b6-335b967c9009" providerId="ADAL" clId="{B2999093-B3DF-40AC-9360-3EBD95AA96AD}" dt="2024-08-01T08:44:35.744" v="598" actId="164"/>
          <ac:cxnSpMkLst>
            <pc:docMk/>
            <pc:sldMk cId="1882084384" sldId="2098"/>
            <ac:cxnSpMk id="99" creationId="{18A98235-DEE2-12A6-EC9D-8C05108F0012}"/>
          </ac:cxnSpMkLst>
        </pc:cxnChg>
        <pc:cxnChg chg="add mod">
          <ac:chgData name="Kümmerle, Markus" userId="edb588ad-b118-44cb-93b6-335b967c9009" providerId="ADAL" clId="{B2999093-B3DF-40AC-9360-3EBD95AA96AD}" dt="2024-08-01T08:44:49.175" v="600" actId="164"/>
          <ac:cxnSpMkLst>
            <pc:docMk/>
            <pc:sldMk cId="1882084384" sldId="2098"/>
            <ac:cxnSpMk id="100" creationId="{EBAD988B-B9E5-3FAD-CC95-390A250D4C8C}"/>
          </ac:cxnSpMkLst>
        </pc:cxnChg>
        <pc:cxnChg chg="add mod">
          <ac:chgData name="Kümmerle, Markus" userId="edb588ad-b118-44cb-93b6-335b967c9009" providerId="ADAL" clId="{B2999093-B3DF-40AC-9360-3EBD95AA96AD}" dt="2024-08-01T08:44:49.175" v="600" actId="164"/>
          <ac:cxnSpMkLst>
            <pc:docMk/>
            <pc:sldMk cId="1882084384" sldId="2098"/>
            <ac:cxnSpMk id="101" creationId="{86BBB605-A757-340F-D066-5C43EBDE72A6}"/>
          </ac:cxnSpMkLst>
        </pc:cxnChg>
        <pc:cxnChg chg="add mod">
          <ac:chgData name="Kümmerle, Markus" userId="edb588ad-b118-44cb-93b6-335b967c9009" providerId="ADAL" clId="{B2999093-B3DF-40AC-9360-3EBD95AA96AD}" dt="2024-08-01T08:44:49.175" v="600" actId="164"/>
          <ac:cxnSpMkLst>
            <pc:docMk/>
            <pc:sldMk cId="1882084384" sldId="2098"/>
            <ac:cxnSpMk id="102" creationId="{97AAC3FE-2101-C54A-A8F9-3122012222DB}"/>
          </ac:cxnSpMkLst>
        </pc:cxnChg>
        <pc:cxnChg chg="add mod">
          <ac:chgData name="Kümmerle, Markus" userId="edb588ad-b118-44cb-93b6-335b967c9009" providerId="ADAL" clId="{B2999093-B3DF-40AC-9360-3EBD95AA96AD}" dt="2024-08-01T08:44:49.175" v="600" actId="164"/>
          <ac:cxnSpMkLst>
            <pc:docMk/>
            <pc:sldMk cId="1882084384" sldId="2098"/>
            <ac:cxnSpMk id="103" creationId="{D6CBBA3A-86AC-993A-C07D-50121F571573}"/>
          </ac:cxnSpMkLst>
        </pc:cxnChg>
        <pc:cxnChg chg="add mod">
          <ac:chgData name="Kümmerle, Markus" userId="edb588ad-b118-44cb-93b6-335b967c9009" providerId="ADAL" clId="{B2999093-B3DF-40AC-9360-3EBD95AA96AD}" dt="2024-08-01T08:44:41.782" v="599" actId="164"/>
          <ac:cxnSpMkLst>
            <pc:docMk/>
            <pc:sldMk cId="1882084384" sldId="2098"/>
            <ac:cxnSpMk id="104" creationId="{0D3DFE44-FD86-6755-964D-4A61F3816792}"/>
          </ac:cxnSpMkLst>
        </pc:cxnChg>
        <pc:cxnChg chg="add mod">
          <ac:chgData name="Kümmerle, Markus" userId="edb588ad-b118-44cb-93b6-335b967c9009" providerId="ADAL" clId="{B2999093-B3DF-40AC-9360-3EBD95AA96AD}" dt="2024-08-01T08:44:41.782" v="599" actId="164"/>
          <ac:cxnSpMkLst>
            <pc:docMk/>
            <pc:sldMk cId="1882084384" sldId="2098"/>
            <ac:cxnSpMk id="105" creationId="{CCEA1F48-04EF-5B4B-055A-F537C571DF61}"/>
          </ac:cxnSpMkLst>
        </pc:cxnChg>
        <pc:cxnChg chg="add mod">
          <ac:chgData name="Kümmerle, Markus" userId="edb588ad-b118-44cb-93b6-335b967c9009" providerId="ADAL" clId="{B2999093-B3DF-40AC-9360-3EBD95AA96AD}" dt="2024-08-01T08:44:41.782" v="599" actId="164"/>
          <ac:cxnSpMkLst>
            <pc:docMk/>
            <pc:sldMk cId="1882084384" sldId="2098"/>
            <ac:cxnSpMk id="106" creationId="{DB72DD94-1A46-E37B-574F-E06C6274D039}"/>
          </ac:cxnSpMkLst>
        </pc:cxnChg>
        <pc:cxnChg chg="add mod">
          <ac:chgData name="Kümmerle, Markus" userId="edb588ad-b118-44cb-93b6-335b967c9009" providerId="ADAL" clId="{B2999093-B3DF-40AC-9360-3EBD95AA96AD}" dt="2024-08-01T08:44:41.782" v="599" actId="164"/>
          <ac:cxnSpMkLst>
            <pc:docMk/>
            <pc:sldMk cId="1882084384" sldId="2098"/>
            <ac:cxnSpMk id="107" creationId="{F67B7EC0-0F87-0F84-1355-6CBF8B7EFAEB}"/>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09.08.2024</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2570100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409934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11</a:t>
            </a:fld>
            <a:endParaRPr lang="de-DE"/>
          </a:p>
        </p:txBody>
      </p:sp>
    </p:spTree>
    <p:extLst>
      <p:ext uri="{BB962C8B-B14F-4D97-AF65-F5344CB8AC3E}">
        <p14:creationId xmlns:p14="http://schemas.microsoft.com/office/powerpoint/2010/main" val="3211503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12</a:t>
            </a:fld>
            <a:endParaRPr lang="de-DE"/>
          </a:p>
        </p:txBody>
      </p:sp>
    </p:spTree>
    <p:extLst>
      <p:ext uri="{BB962C8B-B14F-4D97-AF65-F5344CB8AC3E}">
        <p14:creationId xmlns:p14="http://schemas.microsoft.com/office/powerpoint/2010/main" val="3782147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13</a:t>
            </a:fld>
            <a:endParaRPr lang="de-DE"/>
          </a:p>
        </p:txBody>
      </p:sp>
    </p:spTree>
    <p:extLst>
      <p:ext uri="{BB962C8B-B14F-4D97-AF65-F5344CB8AC3E}">
        <p14:creationId xmlns:p14="http://schemas.microsoft.com/office/powerpoint/2010/main" val="1585948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14</a:t>
            </a:fld>
            <a:endParaRPr lang="de-DE"/>
          </a:p>
        </p:txBody>
      </p:sp>
    </p:spTree>
    <p:extLst>
      <p:ext uri="{BB962C8B-B14F-4D97-AF65-F5344CB8AC3E}">
        <p14:creationId xmlns:p14="http://schemas.microsoft.com/office/powerpoint/2010/main" val="975036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15</a:t>
            </a:fld>
            <a:endParaRPr lang="de-DE"/>
          </a:p>
        </p:txBody>
      </p:sp>
    </p:spTree>
    <p:extLst>
      <p:ext uri="{BB962C8B-B14F-4D97-AF65-F5344CB8AC3E}">
        <p14:creationId xmlns:p14="http://schemas.microsoft.com/office/powerpoint/2010/main" val="2806600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16</a:t>
            </a:fld>
            <a:endParaRPr lang="de-DE"/>
          </a:p>
        </p:txBody>
      </p:sp>
    </p:spTree>
    <p:extLst>
      <p:ext uri="{BB962C8B-B14F-4D97-AF65-F5344CB8AC3E}">
        <p14:creationId xmlns:p14="http://schemas.microsoft.com/office/powerpoint/2010/main" val="2525015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17</a:t>
            </a:fld>
            <a:endParaRPr lang="de-DE"/>
          </a:p>
        </p:txBody>
      </p:sp>
    </p:spTree>
    <p:extLst>
      <p:ext uri="{BB962C8B-B14F-4D97-AF65-F5344CB8AC3E}">
        <p14:creationId xmlns:p14="http://schemas.microsoft.com/office/powerpoint/2010/main" val="1207177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18</a:t>
            </a:fld>
            <a:endParaRPr lang="de-DE"/>
          </a:p>
        </p:txBody>
      </p:sp>
    </p:spTree>
    <p:extLst>
      <p:ext uri="{BB962C8B-B14F-4D97-AF65-F5344CB8AC3E}">
        <p14:creationId xmlns:p14="http://schemas.microsoft.com/office/powerpoint/2010/main" val="3092481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19</a:t>
            </a:fld>
            <a:endParaRPr lang="de-DE"/>
          </a:p>
        </p:txBody>
      </p:sp>
    </p:spTree>
    <p:extLst>
      <p:ext uri="{BB962C8B-B14F-4D97-AF65-F5344CB8AC3E}">
        <p14:creationId xmlns:p14="http://schemas.microsoft.com/office/powerpoint/2010/main" val="8965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a:t>
            </a:fld>
            <a:endParaRPr lang="de-DE"/>
          </a:p>
        </p:txBody>
      </p:sp>
    </p:spTree>
    <p:extLst>
      <p:ext uri="{BB962C8B-B14F-4D97-AF65-F5344CB8AC3E}">
        <p14:creationId xmlns:p14="http://schemas.microsoft.com/office/powerpoint/2010/main" val="2791427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20</a:t>
            </a:fld>
            <a:endParaRPr lang="de-DE"/>
          </a:p>
        </p:txBody>
      </p:sp>
    </p:spTree>
    <p:extLst>
      <p:ext uri="{BB962C8B-B14F-4D97-AF65-F5344CB8AC3E}">
        <p14:creationId xmlns:p14="http://schemas.microsoft.com/office/powerpoint/2010/main" val="1716453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21</a:t>
            </a:fld>
            <a:endParaRPr lang="de-DE"/>
          </a:p>
        </p:txBody>
      </p:sp>
    </p:spTree>
    <p:extLst>
      <p:ext uri="{BB962C8B-B14F-4D97-AF65-F5344CB8AC3E}">
        <p14:creationId xmlns:p14="http://schemas.microsoft.com/office/powerpoint/2010/main" val="1952774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22</a:t>
            </a:fld>
            <a:endParaRPr lang="de-DE"/>
          </a:p>
        </p:txBody>
      </p:sp>
    </p:spTree>
    <p:extLst>
      <p:ext uri="{BB962C8B-B14F-4D97-AF65-F5344CB8AC3E}">
        <p14:creationId xmlns:p14="http://schemas.microsoft.com/office/powerpoint/2010/main" val="3192598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23</a:t>
            </a:fld>
            <a:endParaRPr lang="de-DE"/>
          </a:p>
        </p:txBody>
      </p:sp>
    </p:spTree>
    <p:extLst>
      <p:ext uri="{BB962C8B-B14F-4D97-AF65-F5344CB8AC3E}">
        <p14:creationId xmlns:p14="http://schemas.microsoft.com/office/powerpoint/2010/main" val="2558915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24</a:t>
            </a:fld>
            <a:endParaRPr lang="de-DE"/>
          </a:p>
        </p:txBody>
      </p:sp>
    </p:spTree>
    <p:extLst>
      <p:ext uri="{BB962C8B-B14F-4D97-AF65-F5344CB8AC3E}">
        <p14:creationId xmlns:p14="http://schemas.microsoft.com/office/powerpoint/2010/main" val="1041387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25</a:t>
            </a:fld>
            <a:endParaRPr lang="de-DE"/>
          </a:p>
        </p:txBody>
      </p:sp>
    </p:spTree>
    <p:extLst>
      <p:ext uri="{BB962C8B-B14F-4D97-AF65-F5344CB8AC3E}">
        <p14:creationId xmlns:p14="http://schemas.microsoft.com/office/powerpoint/2010/main" val="1707581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26</a:t>
            </a:fld>
            <a:endParaRPr lang="de-DE"/>
          </a:p>
        </p:txBody>
      </p:sp>
    </p:spTree>
    <p:extLst>
      <p:ext uri="{BB962C8B-B14F-4D97-AF65-F5344CB8AC3E}">
        <p14:creationId xmlns:p14="http://schemas.microsoft.com/office/powerpoint/2010/main" val="3809341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27</a:t>
            </a:fld>
            <a:endParaRPr lang="de-DE"/>
          </a:p>
        </p:txBody>
      </p:sp>
    </p:spTree>
    <p:extLst>
      <p:ext uri="{BB962C8B-B14F-4D97-AF65-F5344CB8AC3E}">
        <p14:creationId xmlns:p14="http://schemas.microsoft.com/office/powerpoint/2010/main" val="4258927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28</a:t>
            </a:fld>
            <a:endParaRPr lang="de-DE"/>
          </a:p>
        </p:txBody>
      </p:sp>
    </p:spTree>
    <p:extLst>
      <p:ext uri="{BB962C8B-B14F-4D97-AF65-F5344CB8AC3E}">
        <p14:creationId xmlns:p14="http://schemas.microsoft.com/office/powerpoint/2010/main" val="857108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e3104f75e6_0_73:notes"/>
          <p:cNvSpPr txBox="1">
            <a:spLocks noGrp="1"/>
          </p:cNvSpPr>
          <p:nvPr>
            <p:ph type="body" idx="1"/>
          </p:nvPr>
        </p:nvSpPr>
        <p:spPr>
          <a:xfrm>
            <a:off x="731520" y="5863591"/>
            <a:ext cx="5852100" cy="555510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63" name="Google Shape;363;g2e3104f75e6_0_7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a:t>
            </a:fld>
            <a:endParaRPr lang="de-DE"/>
          </a:p>
        </p:txBody>
      </p:sp>
    </p:spTree>
    <p:extLst>
      <p:ext uri="{BB962C8B-B14F-4D97-AF65-F5344CB8AC3E}">
        <p14:creationId xmlns:p14="http://schemas.microsoft.com/office/powerpoint/2010/main" val="1630613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9: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70" name="Google Shape;370;p1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e3104f75e6_0_81:notes"/>
          <p:cNvSpPr txBox="1">
            <a:spLocks noGrp="1"/>
          </p:cNvSpPr>
          <p:nvPr>
            <p:ph type="body" idx="1"/>
          </p:nvPr>
        </p:nvSpPr>
        <p:spPr>
          <a:xfrm>
            <a:off x="731520" y="5863591"/>
            <a:ext cx="5852100" cy="555510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77" name="Google Shape;377;g2e3104f75e6_0_8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32</a:t>
            </a:fld>
            <a:endParaRPr lang="de-DE"/>
          </a:p>
        </p:txBody>
      </p:sp>
    </p:spTree>
    <p:extLst>
      <p:ext uri="{BB962C8B-B14F-4D97-AF65-F5344CB8AC3E}">
        <p14:creationId xmlns:p14="http://schemas.microsoft.com/office/powerpoint/2010/main" val="3732588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33</a:t>
            </a:fld>
            <a:endParaRPr lang="de-DE"/>
          </a:p>
        </p:txBody>
      </p:sp>
    </p:spTree>
    <p:extLst>
      <p:ext uri="{BB962C8B-B14F-4D97-AF65-F5344CB8AC3E}">
        <p14:creationId xmlns:p14="http://schemas.microsoft.com/office/powerpoint/2010/main" val="3993725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34</a:t>
            </a:fld>
            <a:endParaRPr lang="de-DE"/>
          </a:p>
        </p:txBody>
      </p:sp>
    </p:spTree>
    <p:extLst>
      <p:ext uri="{BB962C8B-B14F-4D97-AF65-F5344CB8AC3E}">
        <p14:creationId xmlns:p14="http://schemas.microsoft.com/office/powerpoint/2010/main" val="1313119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35</a:t>
            </a:fld>
            <a:endParaRPr lang="de-DE"/>
          </a:p>
        </p:txBody>
      </p:sp>
    </p:spTree>
    <p:extLst>
      <p:ext uri="{BB962C8B-B14F-4D97-AF65-F5344CB8AC3E}">
        <p14:creationId xmlns:p14="http://schemas.microsoft.com/office/powerpoint/2010/main" val="6833154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36</a:t>
            </a:fld>
            <a:endParaRPr lang="de-DE"/>
          </a:p>
        </p:txBody>
      </p:sp>
    </p:spTree>
    <p:extLst>
      <p:ext uri="{BB962C8B-B14F-4D97-AF65-F5344CB8AC3E}">
        <p14:creationId xmlns:p14="http://schemas.microsoft.com/office/powerpoint/2010/main" val="1339843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37</a:t>
            </a:fld>
            <a:endParaRPr lang="de-DE"/>
          </a:p>
        </p:txBody>
      </p:sp>
    </p:spTree>
    <p:extLst>
      <p:ext uri="{BB962C8B-B14F-4D97-AF65-F5344CB8AC3E}">
        <p14:creationId xmlns:p14="http://schemas.microsoft.com/office/powerpoint/2010/main" val="4151106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38</a:t>
            </a:fld>
            <a:endParaRPr lang="de-DE"/>
          </a:p>
        </p:txBody>
      </p:sp>
    </p:spTree>
    <p:extLst>
      <p:ext uri="{BB962C8B-B14F-4D97-AF65-F5344CB8AC3E}">
        <p14:creationId xmlns:p14="http://schemas.microsoft.com/office/powerpoint/2010/main" val="595754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39</a:t>
            </a:fld>
            <a:endParaRPr lang="de-DE"/>
          </a:p>
        </p:txBody>
      </p:sp>
    </p:spTree>
    <p:extLst>
      <p:ext uri="{BB962C8B-B14F-4D97-AF65-F5344CB8AC3E}">
        <p14:creationId xmlns:p14="http://schemas.microsoft.com/office/powerpoint/2010/main" val="3510280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a:t>
            </a:fld>
            <a:endParaRPr lang="de-DE"/>
          </a:p>
        </p:txBody>
      </p:sp>
    </p:spTree>
    <p:extLst>
      <p:ext uri="{BB962C8B-B14F-4D97-AF65-F5344CB8AC3E}">
        <p14:creationId xmlns:p14="http://schemas.microsoft.com/office/powerpoint/2010/main" val="259572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e3104f75e6_0_6: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SzPts val="1400"/>
              <a:buNone/>
            </a:pPr>
            <a:endParaRPr/>
          </a:p>
        </p:txBody>
      </p:sp>
      <p:sp>
        <p:nvSpPr>
          <p:cNvPr id="231" name="Google Shape;231;g2e3104f75e6_0_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ead79952eb_0_86: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SzPts val="1400"/>
              <a:buNone/>
            </a:pPr>
            <a:endParaRPr/>
          </a:p>
        </p:txBody>
      </p:sp>
      <p:sp>
        <p:nvSpPr>
          <p:cNvPr id="238" name="Google Shape;238;g2ead79952eb_0_8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ead79952eb_0_3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ead79952eb_0_34:notes"/>
          <p:cNvSpPr txBox="1">
            <a:spLocks noGrp="1"/>
          </p:cNvSpPr>
          <p:nvPr>
            <p:ph type="body" idx="1"/>
          </p:nvPr>
        </p:nvSpPr>
        <p:spPr>
          <a:xfrm>
            <a:off x="731520" y="5863591"/>
            <a:ext cx="5852100" cy="555510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63" name="Google Shape;263;g2ead79952eb_0_34:notes"/>
          <p:cNvSpPr txBox="1">
            <a:spLocks noGrp="1"/>
          </p:cNvSpPr>
          <p:nvPr>
            <p:ph type="sldNum" idx="12"/>
          </p:nvPr>
        </p:nvSpPr>
        <p:spPr>
          <a:xfrm>
            <a:off x="4143589" y="11725039"/>
            <a:ext cx="3169800" cy="617100"/>
          </a:xfrm>
          <a:prstGeom prst="rect">
            <a:avLst/>
          </a:prstGeom>
        </p:spPr>
        <p:txBody>
          <a:bodyPr spcFirstLastPara="1" wrap="square" lIns="107550" tIns="53775" rIns="107550" bIns="53775" anchor="b" anchorCtr="0">
            <a:noAutofit/>
          </a:bodyPr>
          <a:lstStyle/>
          <a:p>
            <a:pPr marL="0" lvl="0" indent="0" algn="r" rtl="0">
              <a:spcBef>
                <a:spcPts val="0"/>
              </a:spcBef>
              <a:spcAft>
                <a:spcPts val="0"/>
              </a:spcAft>
              <a:buClr>
                <a:srgbClr val="000000"/>
              </a:buClr>
              <a:buSzPts val="1400"/>
              <a:buFont typeface="Montserrat Ligh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43</a:t>
            </a:fld>
            <a:endParaRPr lang="de-DE"/>
          </a:p>
        </p:txBody>
      </p:sp>
    </p:spTree>
    <p:extLst>
      <p:ext uri="{BB962C8B-B14F-4D97-AF65-F5344CB8AC3E}">
        <p14:creationId xmlns:p14="http://schemas.microsoft.com/office/powerpoint/2010/main" val="1894909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44</a:t>
            </a:fld>
            <a:endParaRPr lang="de-DE"/>
          </a:p>
        </p:txBody>
      </p:sp>
    </p:spTree>
    <p:extLst>
      <p:ext uri="{BB962C8B-B14F-4D97-AF65-F5344CB8AC3E}">
        <p14:creationId xmlns:p14="http://schemas.microsoft.com/office/powerpoint/2010/main" val="40597529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45</a:t>
            </a:fld>
            <a:endParaRPr lang="de-DE"/>
          </a:p>
        </p:txBody>
      </p:sp>
    </p:spTree>
    <p:extLst>
      <p:ext uri="{BB962C8B-B14F-4D97-AF65-F5344CB8AC3E}">
        <p14:creationId xmlns:p14="http://schemas.microsoft.com/office/powerpoint/2010/main" val="143609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5</a:t>
            </a:fld>
            <a:endParaRPr lang="de-DE"/>
          </a:p>
        </p:txBody>
      </p:sp>
    </p:spTree>
    <p:extLst>
      <p:ext uri="{BB962C8B-B14F-4D97-AF65-F5344CB8AC3E}">
        <p14:creationId xmlns:p14="http://schemas.microsoft.com/office/powerpoint/2010/main" val="2383443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6</a:t>
            </a:fld>
            <a:endParaRPr lang="de-DE"/>
          </a:p>
        </p:txBody>
      </p:sp>
    </p:spTree>
    <p:extLst>
      <p:ext uri="{BB962C8B-B14F-4D97-AF65-F5344CB8AC3E}">
        <p14:creationId xmlns:p14="http://schemas.microsoft.com/office/powerpoint/2010/main" val="177104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7</a:t>
            </a:fld>
            <a:endParaRPr lang="de-DE"/>
          </a:p>
        </p:txBody>
      </p:sp>
    </p:spTree>
    <p:extLst>
      <p:ext uri="{BB962C8B-B14F-4D97-AF65-F5344CB8AC3E}">
        <p14:creationId xmlns:p14="http://schemas.microsoft.com/office/powerpoint/2010/main" val="3565420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8</a:t>
            </a:fld>
            <a:endParaRPr lang="de-DE"/>
          </a:p>
        </p:txBody>
      </p:sp>
    </p:spTree>
    <p:extLst>
      <p:ext uri="{BB962C8B-B14F-4D97-AF65-F5344CB8AC3E}">
        <p14:creationId xmlns:p14="http://schemas.microsoft.com/office/powerpoint/2010/main" val="791589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9</a:t>
            </a:fld>
            <a:endParaRPr lang="de-DE"/>
          </a:p>
        </p:txBody>
      </p:sp>
    </p:spTree>
    <p:extLst>
      <p:ext uri="{BB962C8B-B14F-4D97-AF65-F5344CB8AC3E}">
        <p14:creationId xmlns:p14="http://schemas.microsoft.com/office/powerpoint/2010/main" val="2768398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51144415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2834820"/>
            <a:ext cx="8886496" cy="2217600"/>
          </a:xfrm>
          <a:prstGeom prst="rect">
            <a:avLst/>
          </a:prstGeom>
        </p:spPr>
        <p:txBody>
          <a:bodyP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1324304" y="5484422"/>
            <a:ext cx="8886496" cy="299441"/>
          </a:xfrm>
          <a:prstGeom prst="rect">
            <a:avLst/>
          </a:prstGeom>
        </p:spPr>
        <p:txBody>
          <a:bodyPr wrap="square">
            <a:spAutoFit/>
          </a:bodyPr>
          <a:lstStyle>
            <a:lvl1pPr>
              <a:spcBef>
                <a:spcPts val="0"/>
              </a:spcBef>
              <a:defRPr sz="200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11522075" cy="146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 y="739523"/>
            <a:ext cx="11522075" cy="1467434"/>
          </a:xfrm>
          <a:prstGeom prst="rect">
            <a:avLst/>
          </a:prstGeom>
        </p:spPr>
      </p:pic>
      <p:pic>
        <p:nvPicPr>
          <p:cNvPr id="3" name="Grafik 21">
            <a:extLst>
              <a:ext uri="{FF2B5EF4-FFF2-40B4-BE49-F238E27FC236}">
                <a16:creationId xmlns:a16="http://schemas.microsoft.com/office/drawing/2014/main" id="{D4C43E31-A1C6-FAA1-FEDD-3AF502BC9303}"/>
              </a:ext>
            </a:extLst>
          </p:cNvPr>
          <p:cNvPicPr>
            <a:picLocks noChangeAspect="1"/>
          </p:cNvPicPr>
          <p:nvPr userDrawn="1"/>
        </p:nvPicPr>
        <p:blipFill>
          <a:blip r:embed="rId7"/>
          <a:stretch>
            <a:fillRect/>
          </a:stretch>
        </p:blipFill>
        <p:spPr>
          <a:xfrm>
            <a:off x="288000" y="409180"/>
            <a:ext cx="5105651" cy="982947"/>
          </a:xfrm>
          <a:prstGeom prst="rect">
            <a:avLst/>
          </a:prstGeom>
        </p:spPr>
      </p:pic>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1247243594"/>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1175971"/>
            <a:ext cx="8937296" cy="4107227"/>
          </a:xfrm>
          <a:prstGeom prst="rect">
            <a:avLst/>
          </a:prstGeom>
        </p:spPr>
        <p:txBody>
          <a:bodyPr anchor="ct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err="1"/>
              <a:t>Section</a:t>
            </a:r>
            <a:r>
              <a:rPr lang="de-DE" dirty="0"/>
              <a:t> Title</a:t>
            </a:r>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9523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15280289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6" name="Objekt 5" hidden="1"/>
                      <p:cNvPicPr/>
                      <p:nvPr/>
                    </p:nvPicPr>
                    <p:blipFill>
                      <a:blip r:embed="rId4"/>
                      <a:stretch>
                        <a:fillRect/>
                      </a:stretch>
                    </p:blipFill>
                    <p:spPr>
                      <a:xfrm>
                        <a:off x="1588" y="1590"/>
                        <a:ext cx="1587" cy="1587"/>
                      </a:xfrm>
                      <a:prstGeom prst="rect">
                        <a:avLst/>
                      </a:prstGeom>
                    </p:spPr>
                  </p:pic>
                </p:oleObj>
              </mc:Fallback>
            </mc:AlternateContent>
          </a:graphicData>
        </a:graphic>
      </p:graphicFrame>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5"/>
          <a:stretch>
            <a:fillRect/>
          </a:stretch>
        </p:blipFill>
        <p:spPr>
          <a:xfrm>
            <a:off x="7776754" y="470208"/>
            <a:ext cx="3482228" cy="670403"/>
          </a:xfrm>
          <a:prstGeom prst="rect">
            <a:avLst/>
          </a:prstGeom>
        </p:spPr>
      </p:pic>
      <p:pic>
        <p:nvPicPr>
          <p:cNvPr id="11" name="Picture 10">
            <a:extLst>
              <a:ext uri="{FF2B5EF4-FFF2-40B4-BE49-F238E27FC236}">
                <a16:creationId xmlns:a16="http://schemas.microsoft.com/office/drawing/2014/main" id="{CC5F8087-362F-E242-4E14-7355C0A91990}"/>
              </a:ext>
            </a:extLst>
          </p:cNvPr>
          <p:cNvPicPr>
            <a:picLocks noChangeAspect="1"/>
          </p:cNvPicPr>
          <p:nvPr userDrawn="1"/>
        </p:nvPicPr>
        <p:blipFill>
          <a:blip r:embed="rId6"/>
          <a:stretch>
            <a:fillRect/>
          </a:stretch>
        </p:blipFill>
        <p:spPr>
          <a:xfrm>
            <a:off x="0" y="0"/>
            <a:ext cx="7921869" cy="1689463"/>
          </a:xfrm>
          <a:prstGeom prst="rect">
            <a:avLst/>
          </a:prstGeom>
        </p:spPr>
      </p:pic>
      <p:sp>
        <p:nvSpPr>
          <p:cNvPr id="12" name="Title 1">
            <a:extLst>
              <a:ext uri="{FF2B5EF4-FFF2-40B4-BE49-F238E27FC236}">
                <a16:creationId xmlns:a16="http://schemas.microsoft.com/office/drawing/2014/main" id="{53D7A036-0797-32AA-A50D-1BD3998F94DB}"/>
              </a:ext>
            </a:extLst>
          </p:cNvPr>
          <p:cNvSpPr>
            <a:spLocks noGrp="1"/>
          </p:cNvSpPr>
          <p:nvPr>
            <p:ph type="title" hasCustomPrompt="1"/>
          </p:nvPr>
        </p:nvSpPr>
        <p:spPr>
          <a:xfrm>
            <a:off x="444373" y="413152"/>
            <a:ext cx="10944225" cy="784516"/>
          </a:xfrm>
          <a:prstGeom prst="rect">
            <a:avLst/>
          </a:prstGeom>
        </p:spPr>
        <p:txBody>
          <a:bodyPr vert="horz"/>
          <a:lstStyle>
            <a:lvl1pPr>
              <a:defRPr b="0" i="0">
                <a:solidFill>
                  <a:schemeClr val="bg1"/>
                </a:solidFill>
                <a:latin typeface="Montserrat Light" pitchFamily="2" charset="77"/>
              </a:defRPr>
            </a:lvl1pPr>
          </a:lstStyle>
          <a:p>
            <a:r>
              <a:rPr lang="en-US" sz="2400" dirty="0">
                <a:solidFill>
                  <a:schemeClr val="bg1"/>
                </a:solidFill>
              </a:rPr>
              <a:t>Slide</a:t>
            </a:r>
            <a:br>
              <a:rPr lang="en-US" sz="2400" dirty="0">
                <a:solidFill>
                  <a:schemeClr val="bg1"/>
                </a:solidFill>
              </a:rPr>
            </a:br>
            <a:r>
              <a:rPr lang="en-US" sz="2400" dirty="0">
                <a:solidFill>
                  <a:schemeClr val="bg1"/>
                </a:solidFill>
              </a:rPr>
              <a:t>Title</a:t>
            </a:r>
          </a:p>
        </p:txBody>
      </p:sp>
      <p:sp>
        <p:nvSpPr>
          <p:cNvPr id="20" name="Content Placeholder 17">
            <a:extLst>
              <a:ext uri="{FF2B5EF4-FFF2-40B4-BE49-F238E27FC236}">
                <a16:creationId xmlns:a16="http://schemas.microsoft.com/office/drawing/2014/main" id="{A47CA737-AEFE-339E-5D5C-2C76D186E3E0}"/>
              </a:ext>
            </a:extLst>
          </p:cNvPr>
          <p:cNvSpPr>
            <a:spLocks noGrp="1"/>
          </p:cNvSpPr>
          <p:nvPr>
            <p:ph sz="quarter" idx="10"/>
          </p:nvPr>
        </p:nvSpPr>
        <p:spPr>
          <a:xfrm>
            <a:off x="444373" y="1890346"/>
            <a:ext cx="10944225" cy="4124383"/>
          </a:xfrm>
        </p:spPr>
        <p:txBody>
          <a:bodyPr/>
          <a:lstStyle>
            <a:lvl1pPr>
              <a:defRPr sz="1500" b="0" i="0">
                <a:solidFill>
                  <a:schemeClr val="tx2"/>
                </a:solidFill>
                <a:latin typeface="Montserrat Light" pitchFamily="2" charset="77"/>
              </a:defRPr>
            </a:lvl1pPr>
            <a:lvl2pPr>
              <a:defRPr sz="1500" b="0" i="0">
                <a:solidFill>
                  <a:schemeClr val="tx2"/>
                </a:solidFill>
                <a:latin typeface="Montserrat Light" pitchFamily="2" charset="77"/>
              </a:defRPr>
            </a:lvl2pPr>
            <a:lvl3pPr>
              <a:defRPr sz="1500" b="0" i="0">
                <a:solidFill>
                  <a:schemeClr val="tx2"/>
                </a:solidFill>
                <a:latin typeface="Montserrat Light" pitchFamily="2" charset="77"/>
              </a:defRPr>
            </a:lvl3pPr>
            <a:lvl4pPr>
              <a:defRPr sz="1500" b="0" i="0">
                <a:solidFill>
                  <a:schemeClr val="tx2"/>
                </a:solidFill>
                <a:latin typeface="Montserrat Light" pitchFamily="2" charset="77"/>
              </a:defRPr>
            </a:lvl4pPr>
            <a:lvl5pPr>
              <a:defRPr sz="1500" b="0" i="0">
                <a:solidFill>
                  <a:schemeClr val="tx2"/>
                </a:solidFill>
                <a:latin typeface="Montserrat Light" pitchFamily="2"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1 Column">
  <p:cSld name="1_Text 1 Column">
    <p:bg>
      <p:bgPr>
        <a:solidFill>
          <a:schemeClr val="lt1"/>
        </a:solidFill>
        <a:effectLst/>
      </p:bgPr>
    </p:bg>
    <p:spTree>
      <p:nvGrpSpPr>
        <p:cNvPr id="1" name="Shape 90"/>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21544595-620E-8E44-DB4A-DF165E96C837}"/>
              </a:ext>
            </a:extLst>
          </p:cNvPr>
          <p:cNvGraphicFramePr>
            <a:graphicFrameLocks noChangeAspect="1"/>
          </p:cNvGraphicFramePr>
          <p:nvPr userDrawn="1">
            <p:custDataLst>
              <p:tags r:id="rId1"/>
            </p:custDataLst>
            <p:extLst>
              <p:ext uri="{D42A27DB-BD31-4B8C-83A1-F6EECF244321}">
                <p14:modId xmlns:p14="http://schemas.microsoft.com/office/powerpoint/2010/main" val="6964500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3" progId="TCLayout.ActiveDocument.1">
                  <p:embed/>
                </p:oleObj>
              </mc:Choice>
              <mc:Fallback>
                <p:oleObj name="think-cell Folie" r:id="rId3" imgW="532" imgH="533" progId="TCLayout.ActiveDocument.1">
                  <p:embed/>
                  <p:pic>
                    <p:nvPicPr>
                      <p:cNvPr id="2" name="think-cell data - do not delete" hidden="1">
                        <a:extLst>
                          <a:ext uri="{FF2B5EF4-FFF2-40B4-BE49-F238E27FC236}">
                            <a16:creationId xmlns:a16="http://schemas.microsoft.com/office/drawing/2014/main" id="{21544595-620E-8E44-DB4A-DF165E96C83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1" name="Google Shape;91;p27"/>
          <p:cNvPicPr preferRelativeResize="0"/>
          <p:nvPr/>
        </p:nvPicPr>
        <p:blipFill rotWithShape="1">
          <a:blip r:embed="rId5">
            <a:alphaModFix/>
          </a:blip>
          <a:srcRect/>
          <a:stretch/>
        </p:blipFill>
        <p:spPr>
          <a:xfrm>
            <a:off x="7776754" y="470208"/>
            <a:ext cx="3482228" cy="670403"/>
          </a:xfrm>
          <a:prstGeom prst="rect">
            <a:avLst/>
          </a:prstGeom>
          <a:noFill/>
          <a:ln>
            <a:noFill/>
          </a:ln>
        </p:spPr>
      </p:pic>
      <p:pic>
        <p:nvPicPr>
          <p:cNvPr id="92" name="Google Shape;92;p27"/>
          <p:cNvPicPr preferRelativeResize="0"/>
          <p:nvPr/>
        </p:nvPicPr>
        <p:blipFill rotWithShape="1">
          <a:blip r:embed="rId6">
            <a:alphaModFix/>
          </a:blip>
          <a:srcRect/>
          <a:stretch/>
        </p:blipFill>
        <p:spPr>
          <a:xfrm>
            <a:off x="0" y="0"/>
            <a:ext cx="7921869" cy="1689463"/>
          </a:xfrm>
          <a:prstGeom prst="rect">
            <a:avLst/>
          </a:prstGeom>
          <a:noFill/>
          <a:ln>
            <a:noFill/>
          </a:ln>
        </p:spPr>
      </p:pic>
      <p:sp>
        <p:nvSpPr>
          <p:cNvPr id="93" name="Google Shape;93;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27"/>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extLst>
      <p:ext uri="{BB962C8B-B14F-4D97-AF65-F5344CB8AC3E}">
        <p14:creationId xmlns:p14="http://schemas.microsoft.com/office/powerpoint/2010/main" val="3704961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7"/>
            </p:custDataLst>
            <p:extLst>
              <p:ext uri="{D42A27DB-BD31-4B8C-83A1-F6EECF244321}">
                <p14:modId xmlns:p14="http://schemas.microsoft.com/office/powerpoint/2010/main" val="188921569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8" imgW="270" imgH="270" progId="TCLayout.ActiveDocument.1">
                  <p:embed/>
                </p:oleObj>
              </mc:Choice>
              <mc:Fallback>
                <p:oleObj name="think-cell Folie" r:id="rId8" imgW="270" imgH="270" progId="TCLayout.ActiveDocument.1">
                  <p:embed/>
                  <p:pic>
                    <p:nvPicPr>
                      <p:cNvPr id="4" name="Objekt 3" hidden="1"/>
                      <p:cNvPicPr/>
                      <p:nvPr/>
                    </p:nvPicPr>
                    <p:blipFill>
                      <a:blip r:embed="rId9"/>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10412349" y="6149685"/>
            <a:ext cx="820800" cy="176400"/>
          </a:xfrm>
          <a:prstGeom prst="rect">
            <a:avLst/>
          </a:prstGeom>
          <a:noFill/>
        </p:spPr>
        <p:txBody>
          <a:bodyPr wrap="square" lIns="0" tIns="0" rIns="0" bIns="0" rtlCol="0" anchor="b">
            <a:noAutofit/>
          </a:bodyPr>
          <a:lstStyle/>
          <a:p>
            <a:pPr algn="r"/>
            <a:fld id="{FAAB48A4-D341-4AE9-8566-EA7878570C6A}" type="slidenum">
              <a:rPr lang="de-DE" sz="900" b="1" i="0" smtClean="0">
                <a:solidFill>
                  <a:srgbClr val="3A9BF3"/>
                </a:solidFill>
                <a:latin typeface="Montserrat" pitchFamily="2" charset="77"/>
                <a:ea typeface="Montserrat Light" panose="020B0004030204060B03" pitchFamily="34" charset="0"/>
              </a:rPr>
              <a:pPr algn="r"/>
              <a:t>‹Nr.›</a:t>
            </a:fld>
            <a:endParaRPr lang="en-US" sz="900" b="1" i="0" dirty="0">
              <a:solidFill>
                <a:srgbClr val="3A9BF3"/>
              </a:solidFill>
              <a:latin typeface="Montserrat" pitchFamily="2" charset="77"/>
              <a:ea typeface="Montserrat Light"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Montserrat Light" panose="02000000000000000000" pitchFamily="2" charset="0"/>
                <a:ea typeface="Montserrat Light" panose="020B0004030204060B03" pitchFamily="34" charset="0"/>
                <a:cs typeface="Montserrat Light" panose="020B0604020202020204" pitchFamily="34" charset="0"/>
              </a:defRPr>
            </a:lvl1pPr>
          </a:lstStyle>
          <a:p>
            <a:endParaRPr lang="de-DE"/>
          </a:p>
        </p:txBody>
      </p:sp>
    </p:spTree>
    <p:custDataLst>
      <p:tags r:id="rId6"/>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8" r:id="rId3"/>
    <p:sldLayoutId id="2147483664" r:id="rId4"/>
  </p:sldLayoutIdLst>
  <p:hf hdr="0"/>
  <p:txStyles>
    <p:titleStyle>
      <a:lvl1pPr algn="l" defTabSz="914400" rtl="0" eaLnBrk="1" latinLnBrk="0" hangingPunct="1">
        <a:lnSpc>
          <a:spcPct val="90000"/>
        </a:lnSpc>
        <a:spcBef>
          <a:spcPct val="0"/>
        </a:spcBef>
        <a:buNone/>
        <a:defRPr sz="2800" b="1" kern="1200" baseline="0">
          <a:solidFill>
            <a:srgbClr val="004750"/>
          </a:solidFill>
          <a:latin typeface="Montserrat Light" panose="02000000000000000000" pitchFamily="2" charset="0"/>
          <a:ea typeface="Montserrat Light" panose="020B0004030204060B03" pitchFamily="34" charset="0"/>
          <a:cs typeface="Montserrat Light" panose="020B0604020202020204" pitchFamily="34" charset="0"/>
        </a:defRPr>
      </a:lvl1pPr>
    </p:titleStyle>
    <p:body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7.emf"/><Relationship Id="rId4" Type="http://schemas.openxmlformats.org/officeDocument/2006/relationships/oleObject" Target="../embeddings/oleObject6.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35.png"/><Relationship Id="rId5" Type="http://schemas.openxmlformats.org/officeDocument/2006/relationships/image" Target="../media/image10.emf"/><Relationship Id="rId4" Type="http://schemas.openxmlformats.org/officeDocument/2006/relationships/oleObject" Target="../embeddings/oleObject15.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hyperlink" Target="https://github.com/camaraproject/Governance/blob/main/documentation/The-Ecosystem-for-Open-Gateway-NaaS-API-development.pdf" TargetMode="External"/><Relationship Id="rId5" Type="http://schemas.openxmlformats.org/officeDocument/2006/relationships/image" Target="../media/image10.emf"/><Relationship Id="rId4" Type="http://schemas.openxmlformats.org/officeDocument/2006/relationships/oleObject" Target="../embeddings/oleObject16.bin"/></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12.xml"/><Relationship Id="rId7" Type="http://schemas.openxmlformats.org/officeDocument/2006/relationships/image" Target="../media/image38.pn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37.png"/><Relationship Id="rId5" Type="http://schemas.openxmlformats.org/officeDocument/2006/relationships/image" Target="../media/image7.emf"/><Relationship Id="rId4" Type="http://schemas.openxmlformats.org/officeDocument/2006/relationships/oleObject" Target="../embeddings/oleObject17.bin"/><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notesSlide" Target="../notesSlides/notesSlide13.xml"/><Relationship Id="rId7" Type="http://schemas.openxmlformats.org/officeDocument/2006/relationships/image" Target="../media/image41.png"/><Relationship Id="rId2" Type="http://schemas.openxmlformats.org/officeDocument/2006/relationships/slideLayout" Target="../slideLayouts/slideLayout3.xml"/><Relationship Id="rId1" Type="http://schemas.openxmlformats.org/officeDocument/2006/relationships/tags" Target="../tags/tag20.xml"/><Relationship Id="rId6" Type="http://schemas.openxmlformats.org/officeDocument/2006/relationships/hyperlink" Target="https://github.com/camaraproject" TargetMode="External"/><Relationship Id="rId5" Type="http://schemas.openxmlformats.org/officeDocument/2006/relationships/image" Target="../media/image10.emf"/><Relationship Id="rId4" Type="http://schemas.openxmlformats.org/officeDocument/2006/relationships/oleObject" Target="../embeddings/oleObject18.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10.emf"/><Relationship Id="rId4" Type="http://schemas.openxmlformats.org/officeDocument/2006/relationships/oleObject" Target="../embeddings/oleObject19.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22.xml"/><Relationship Id="rId5" Type="http://schemas.openxmlformats.org/officeDocument/2006/relationships/image" Target="../media/image10.emf"/><Relationship Id="rId4" Type="http://schemas.openxmlformats.org/officeDocument/2006/relationships/oleObject" Target="../embeddings/oleObject20.bin"/></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2.png"/><Relationship Id="rId3" Type="http://schemas.openxmlformats.org/officeDocument/2006/relationships/notesSlide" Target="../notesSlides/notesSlide16.xml"/><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1.png"/><Relationship Id="rId2" Type="http://schemas.openxmlformats.org/officeDocument/2006/relationships/slideLayout" Target="../slideLayouts/slideLayout3.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tags" Target="../tags/tag23.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0.png"/><Relationship Id="rId5" Type="http://schemas.openxmlformats.org/officeDocument/2006/relationships/image" Target="../media/image10.emf"/><Relationship Id="rId15" Type="http://schemas.openxmlformats.org/officeDocument/2006/relationships/image" Target="../media/image52.png"/><Relationship Id="rId23" Type="http://schemas.openxmlformats.org/officeDocument/2006/relationships/image" Target="../media/image59.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oleObject" Target="../embeddings/oleObject21.bin"/><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24.png"/><Relationship Id="rId27"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64.png"/><Relationship Id="rId5" Type="http://schemas.openxmlformats.org/officeDocument/2006/relationships/image" Target="../media/image10.emf"/><Relationship Id="rId4" Type="http://schemas.openxmlformats.org/officeDocument/2006/relationships/oleObject" Target="../embeddings/oleObject22.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64.png"/><Relationship Id="rId5" Type="http://schemas.openxmlformats.org/officeDocument/2006/relationships/image" Target="../media/image10.emf"/><Relationship Id="rId4" Type="http://schemas.openxmlformats.org/officeDocument/2006/relationships/oleObject" Target="../embeddings/oleObject23.bin"/></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camaraproject/WorkingGroups/tree/main/APIBacklog" TargetMode="External"/><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notesSlide" Target="../notesSlides/notesSlide19.xml"/><Relationship Id="rId7" Type="http://schemas.openxmlformats.org/officeDocument/2006/relationships/hyperlink" Target="https://github.com/orgs/camaraproject/repositories" TargetMode="External"/><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slideLayout" Target="../slideLayouts/slideLayout3.xml"/><Relationship Id="rId16" Type="http://schemas.openxmlformats.org/officeDocument/2006/relationships/image" Target="../media/image72.png"/><Relationship Id="rId1" Type="http://schemas.openxmlformats.org/officeDocument/2006/relationships/tags" Target="../tags/tag26.xml"/><Relationship Id="rId6" Type="http://schemas.openxmlformats.org/officeDocument/2006/relationships/hyperlink" Target="https://www.gsma.com/solutions-and-impact/gsma-open-gateway/open-gateway-public-launch-status/" TargetMode="External"/><Relationship Id="rId11" Type="http://schemas.openxmlformats.org/officeDocument/2006/relationships/image" Target="../media/image67.png"/><Relationship Id="rId5" Type="http://schemas.openxmlformats.org/officeDocument/2006/relationships/image" Target="../media/image7.emf"/><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oleObject" Target="../embeddings/oleObject24.bin"/><Relationship Id="rId9" Type="http://schemas.openxmlformats.org/officeDocument/2006/relationships/image" Target="../media/image65.png"/><Relationship Id="rId1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7.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27.xml"/><Relationship Id="rId5" Type="http://schemas.openxmlformats.org/officeDocument/2006/relationships/image" Target="../media/image10.emf"/><Relationship Id="rId4" Type="http://schemas.openxmlformats.org/officeDocument/2006/relationships/oleObject" Target="../embeddings/oleObject25.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28.xml"/><Relationship Id="rId5" Type="http://schemas.openxmlformats.org/officeDocument/2006/relationships/image" Target="../media/image10.emf"/><Relationship Id="rId4" Type="http://schemas.openxmlformats.org/officeDocument/2006/relationships/oleObject" Target="../embeddings/oleObject26.bin"/></Relationships>
</file>

<file path=ppt/slides/_rels/slide22.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notesSlide" Target="../notesSlides/notesSlide22.xml"/><Relationship Id="rId21" Type="http://schemas.openxmlformats.org/officeDocument/2006/relationships/image" Target="../media/image90.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5" Type="http://schemas.openxmlformats.org/officeDocument/2006/relationships/image" Target="../media/image94.png"/><Relationship Id="rId2" Type="http://schemas.openxmlformats.org/officeDocument/2006/relationships/slideLayout" Target="../slideLayouts/slideLayout3.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1" Type="http://schemas.openxmlformats.org/officeDocument/2006/relationships/tags" Target="../tags/tag29.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3.png"/><Relationship Id="rId5" Type="http://schemas.openxmlformats.org/officeDocument/2006/relationships/image" Target="../media/image10.emf"/><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10" Type="http://schemas.openxmlformats.org/officeDocument/2006/relationships/image" Target="../media/image79.png"/><Relationship Id="rId19" Type="http://schemas.openxmlformats.org/officeDocument/2006/relationships/image" Target="../media/image88.png"/><Relationship Id="rId4" Type="http://schemas.openxmlformats.org/officeDocument/2006/relationships/oleObject" Target="../embeddings/oleObject27.bin"/><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hyperlink" Target="https://camaraproject.org/resources/"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99.png"/><Relationship Id="rId2" Type="http://schemas.openxmlformats.org/officeDocument/2006/relationships/slideLayout" Target="../slideLayouts/slideLayout3.xml"/><Relationship Id="rId1" Type="http://schemas.openxmlformats.org/officeDocument/2006/relationships/tags" Target="../tags/tag30.xml"/><Relationship Id="rId6" Type="http://schemas.openxmlformats.org/officeDocument/2006/relationships/hyperlink" Target="https://www.open-gateway.com/operators-map" TargetMode="External"/><Relationship Id="rId5" Type="http://schemas.openxmlformats.org/officeDocument/2006/relationships/image" Target="../media/image7.emf"/><Relationship Id="rId4" Type="http://schemas.openxmlformats.org/officeDocument/2006/relationships/oleObject" Target="../embeddings/oleObject28.bin"/></Relationships>
</file>

<file path=ppt/slides/_rels/slide2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notesSlide" Target="../notesSlides/notesSlide24.xml"/><Relationship Id="rId7" Type="http://schemas.openxmlformats.org/officeDocument/2006/relationships/hyperlink" Target="https://www.gsma.com/solutions-and-impact/gsma-open-gateway/open-gateway-public-launch-status/" TargetMode="External"/><Relationship Id="rId2" Type="http://schemas.openxmlformats.org/officeDocument/2006/relationships/slideLayout" Target="../slideLayouts/slideLayout3.xml"/><Relationship Id="rId1" Type="http://schemas.openxmlformats.org/officeDocument/2006/relationships/tags" Target="../tags/tag31.xml"/><Relationship Id="rId6" Type="http://schemas.openxmlformats.org/officeDocument/2006/relationships/image" Target="../media/image100.png"/><Relationship Id="rId5" Type="http://schemas.openxmlformats.org/officeDocument/2006/relationships/image" Target="../media/image7.emf"/><Relationship Id="rId4" Type="http://schemas.openxmlformats.org/officeDocument/2006/relationships/oleObject" Target="../embeddings/oleObject29.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32.xml"/><Relationship Id="rId5" Type="http://schemas.openxmlformats.org/officeDocument/2006/relationships/image" Target="../media/image10.emf"/><Relationship Id="rId4" Type="http://schemas.openxmlformats.org/officeDocument/2006/relationships/oleObject" Target="../embeddings/oleObject30.bin"/></Relationships>
</file>

<file path=ppt/slides/_rels/slide2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notesSlide" Target="../notesSlides/notesSlide26.xml"/><Relationship Id="rId7" Type="http://schemas.openxmlformats.org/officeDocument/2006/relationships/image" Target="../media/image103.png"/><Relationship Id="rId2" Type="http://schemas.openxmlformats.org/officeDocument/2006/relationships/slideLayout" Target="../slideLayouts/slideLayout3.xml"/><Relationship Id="rId1" Type="http://schemas.openxmlformats.org/officeDocument/2006/relationships/tags" Target="../tags/tag33.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emf"/><Relationship Id="rId10" Type="http://schemas.openxmlformats.org/officeDocument/2006/relationships/image" Target="../media/image106.png"/><Relationship Id="rId4" Type="http://schemas.openxmlformats.org/officeDocument/2006/relationships/oleObject" Target="../embeddings/oleObject31.bin"/><Relationship Id="rId9" Type="http://schemas.openxmlformats.org/officeDocument/2006/relationships/image" Target="../media/image105.png"/></Relationships>
</file>

<file path=ppt/slides/_rels/slide27.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notesSlide" Target="../notesSlides/notesSlide27.xml"/><Relationship Id="rId7" Type="http://schemas.openxmlformats.org/officeDocument/2006/relationships/image" Target="../media/image109.png"/><Relationship Id="rId2" Type="http://schemas.openxmlformats.org/officeDocument/2006/relationships/slideLayout" Target="../slideLayouts/slideLayout3.xml"/><Relationship Id="rId1" Type="http://schemas.openxmlformats.org/officeDocument/2006/relationships/tags" Target="../tags/tag34.xml"/><Relationship Id="rId6" Type="http://schemas.openxmlformats.org/officeDocument/2006/relationships/image" Target="../media/image108.png"/><Relationship Id="rId5" Type="http://schemas.openxmlformats.org/officeDocument/2006/relationships/image" Target="../media/image10.emf"/><Relationship Id="rId4" Type="http://schemas.openxmlformats.org/officeDocument/2006/relationships/oleObject" Target="../embeddings/oleObject32.bin"/><Relationship Id="rId9" Type="http://schemas.openxmlformats.org/officeDocument/2006/relationships/image" Target="../media/image1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35.xml"/><Relationship Id="rId5" Type="http://schemas.openxmlformats.org/officeDocument/2006/relationships/image" Target="../media/image7.emf"/><Relationship Id="rId4" Type="http://schemas.openxmlformats.org/officeDocument/2006/relationships/oleObject" Target="../embeddings/oleObject33.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6.xml"/><Relationship Id="rId6" Type="http://schemas.openxmlformats.org/officeDocument/2006/relationships/image" Target="../media/image112.png"/><Relationship Id="rId5" Type="http://schemas.openxmlformats.org/officeDocument/2006/relationships/image" Target="../media/image7.emf"/><Relationship Id="rId4" Type="http://schemas.openxmlformats.org/officeDocument/2006/relationships/oleObject" Target="../embeddings/oleObject34.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8.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7.xml"/><Relationship Id="rId6" Type="http://schemas.openxmlformats.org/officeDocument/2006/relationships/image" Target="../media/image113.png"/><Relationship Id="rId5" Type="http://schemas.openxmlformats.org/officeDocument/2006/relationships/image" Target="../media/image7.emf"/><Relationship Id="rId4" Type="http://schemas.openxmlformats.org/officeDocument/2006/relationships/oleObject" Target="../embeddings/oleObject35.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15.png"/><Relationship Id="rId2" Type="http://schemas.openxmlformats.org/officeDocument/2006/relationships/slideLayout" Target="../slideLayouts/slideLayout4.xml"/><Relationship Id="rId1" Type="http://schemas.openxmlformats.org/officeDocument/2006/relationships/tags" Target="../tags/tag38.xml"/><Relationship Id="rId6" Type="http://schemas.openxmlformats.org/officeDocument/2006/relationships/image" Target="../media/image114.png"/><Relationship Id="rId5" Type="http://schemas.openxmlformats.org/officeDocument/2006/relationships/image" Target="../media/image7.emf"/><Relationship Id="rId4" Type="http://schemas.openxmlformats.org/officeDocument/2006/relationships/oleObject" Target="../embeddings/oleObject3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39.xml"/><Relationship Id="rId5" Type="http://schemas.openxmlformats.org/officeDocument/2006/relationships/image" Target="../media/image10.emf"/><Relationship Id="rId4" Type="http://schemas.openxmlformats.org/officeDocument/2006/relationships/oleObject" Target="../embeddings/oleObject37.bin"/></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camaraproject" TargetMode="External"/><Relationship Id="rId3" Type="http://schemas.openxmlformats.org/officeDocument/2006/relationships/notesSlide" Target="../notesSlides/notesSlide33.xml"/><Relationship Id="rId7" Type="http://schemas.openxmlformats.org/officeDocument/2006/relationships/image" Target="../media/image116.png"/><Relationship Id="rId2" Type="http://schemas.openxmlformats.org/officeDocument/2006/relationships/slideLayout" Target="../slideLayouts/slideLayout3.xml"/><Relationship Id="rId1" Type="http://schemas.openxmlformats.org/officeDocument/2006/relationships/tags" Target="../tags/tag40.xml"/><Relationship Id="rId6" Type="http://schemas.openxmlformats.org/officeDocument/2006/relationships/hyperlink" Target="mailto:all+subscribe@lists.camaraproject.org" TargetMode="External"/><Relationship Id="rId5" Type="http://schemas.openxmlformats.org/officeDocument/2006/relationships/image" Target="../media/image10.emf"/><Relationship Id="rId4" Type="http://schemas.openxmlformats.org/officeDocument/2006/relationships/oleObject" Target="../embeddings/oleObject38.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18.png"/><Relationship Id="rId2" Type="http://schemas.openxmlformats.org/officeDocument/2006/relationships/slideLayout" Target="../slideLayouts/slideLayout3.xml"/><Relationship Id="rId1" Type="http://schemas.openxmlformats.org/officeDocument/2006/relationships/tags" Target="../tags/tag41.xml"/><Relationship Id="rId6" Type="http://schemas.openxmlformats.org/officeDocument/2006/relationships/image" Target="../media/image117.png"/><Relationship Id="rId5" Type="http://schemas.openxmlformats.org/officeDocument/2006/relationships/image" Target="../media/image10.emf"/><Relationship Id="rId4" Type="http://schemas.openxmlformats.org/officeDocument/2006/relationships/oleObject" Target="../embeddings/oleObject39.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120.png"/><Relationship Id="rId2" Type="http://schemas.openxmlformats.org/officeDocument/2006/relationships/slideLayout" Target="../slideLayouts/slideLayout3.xml"/><Relationship Id="rId1" Type="http://schemas.openxmlformats.org/officeDocument/2006/relationships/tags" Target="../tags/tag42.xml"/><Relationship Id="rId6" Type="http://schemas.openxmlformats.org/officeDocument/2006/relationships/image" Target="../media/image119.png"/><Relationship Id="rId5" Type="http://schemas.openxmlformats.org/officeDocument/2006/relationships/image" Target="../media/image10.emf"/><Relationship Id="rId4" Type="http://schemas.openxmlformats.org/officeDocument/2006/relationships/oleObject" Target="../embeddings/oleObject40.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43.xml"/><Relationship Id="rId6" Type="http://schemas.openxmlformats.org/officeDocument/2006/relationships/image" Target="../media/image121.png"/><Relationship Id="rId5" Type="http://schemas.openxmlformats.org/officeDocument/2006/relationships/image" Target="../media/image10.emf"/><Relationship Id="rId4" Type="http://schemas.openxmlformats.org/officeDocument/2006/relationships/oleObject" Target="../embeddings/oleObject41.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44.xml"/><Relationship Id="rId6" Type="http://schemas.openxmlformats.org/officeDocument/2006/relationships/image" Target="../media/image122.png"/><Relationship Id="rId5" Type="http://schemas.openxmlformats.org/officeDocument/2006/relationships/image" Target="../media/image10.emf"/><Relationship Id="rId4" Type="http://schemas.openxmlformats.org/officeDocument/2006/relationships/oleObject" Target="../embeddings/oleObject42.bin"/></Relationships>
</file>

<file path=ppt/slides/_rels/slide3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notesSlide" Target="../notesSlides/notesSlide38.xml"/><Relationship Id="rId7"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45.x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43.bin"/><Relationship Id="rId9"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127.svg"/><Relationship Id="rId18" Type="http://schemas.openxmlformats.org/officeDocument/2006/relationships/image" Target="../media/image132.png"/><Relationship Id="rId3" Type="http://schemas.openxmlformats.org/officeDocument/2006/relationships/tags" Target="../tags/tag48.xml"/><Relationship Id="rId21" Type="http://schemas.openxmlformats.org/officeDocument/2006/relationships/image" Target="../media/image135.svg"/><Relationship Id="rId7" Type="http://schemas.openxmlformats.org/officeDocument/2006/relationships/notesSlide" Target="../notesSlides/notesSlide39.xml"/><Relationship Id="rId12" Type="http://schemas.openxmlformats.org/officeDocument/2006/relationships/image" Target="../media/image126.png"/><Relationship Id="rId17" Type="http://schemas.openxmlformats.org/officeDocument/2006/relationships/image" Target="../media/image131.svg"/><Relationship Id="rId2" Type="http://schemas.openxmlformats.org/officeDocument/2006/relationships/tags" Target="../tags/tag47.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tags" Target="../tags/tag46.xml"/><Relationship Id="rId6" Type="http://schemas.openxmlformats.org/officeDocument/2006/relationships/slideLayout" Target="../slideLayouts/slideLayout3.xml"/><Relationship Id="rId11" Type="http://schemas.openxmlformats.org/officeDocument/2006/relationships/image" Target="../media/image125.svg"/><Relationship Id="rId5" Type="http://schemas.openxmlformats.org/officeDocument/2006/relationships/tags" Target="../tags/tag50.xml"/><Relationship Id="rId15" Type="http://schemas.openxmlformats.org/officeDocument/2006/relationships/image" Target="../media/image129.svg"/><Relationship Id="rId10" Type="http://schemas.openxmlformats.org/officeDocument/2006/relationships/image" Target="../media/image124.png"/><Relationship Id="rId19" Type="http://schemas.openxmlformats.org/officeDocument/2006/relationships/image" Target="../media/image133.svg"/><Relationship Id="rId4" Type="http://schemas.openxmlformats.org/officeDocument/2006/relationships/tags" Target="../tags/tag49.xml"/><Relationship Id="rId9" Type="http://schemas.openxmlformats.org/officeDocument/2006/relationships/image" Target="../media/image7.emf"/><Relationship Id="rId14" Type="http://schemas.openxmlformats.org/officeDocument/2006/relationships/image" Target="../media/image128.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notesSlide" Target="../notesSlides/notesSlide4.xml"/><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0.emf"/><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oleObject" Target="../embeddings/oleObject9.bin"/><Relationship Id="rId9" Type="http://schemas.openxmlformats.org/officeDocument/2006/relationships/image" Target="../media/image16.svg"/><Relationship Id="rId1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51.xml"/><Relationship Id="rId5" Type="http://schemas.openxmlformats.org/officeDocument/2006/relationships/image" Target="../media/image7.emf"/><Relationship Id="rId4" Type="http://schemas.openxmlformats.org/officeDocument/2006/relationships/oleObject" Target="../embeddings/oleObject45.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52.xml"/><Relationship Id="rId5" Type="http://schemas.openxmlformats.org/officeDocument/2006/relationships/image" Target="../media/image7.emf"/><Relationship Id="rId4" Type="http://schemas.openxmlformats.org/officeDocument/2006/relationships/oleObject" Target="../embeddings/oleObject46.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53.xml"/><Relationship Id="rId6" Type="http://schemas.openxmlformats.org/officeDocument/2006/relationships/hyperlink" Target="https://enrollment.lfx.linuxfoundation.org/?project=camarafund" TargetMode="External"/><Relationship Id="rId5" Type="http://schemas.openxmlformats.org/officeDocument/2006/relationships/image" Target="../media/image7.emf"/><Relationship Id="rId4" Type="http://schemas.openxmlformats.org/officeDocument/2006/relationships/oleObject" Target="../embeddings/oleObject47.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54.xml"/><Relationship Id="rId5" Type="http://schemas.openxmlformats.org/officeDocument/2006/relationships/image" Target="../media/image10.emf"/><Relationship Id="rId4" Type="http://schemas.openxmlformats.org/officeDocument/2006/relationships/oleObject" Target="../embeddings/oleObject48.bin"/></Relationships>
</file>

<file path=ppt/slides/_rels/slide44.xml.rels><?xml version="1.0" encoding="UTF-8" standalone="yes"?>
<Relationships xmlns="http://schemas.openxmlformats.org/package/2006/relationships"><Relationship Id="rId8" Type="http://schemas.openxmlformats.org/officeDocument/2006/relationships/hyperlink" Target="mailto:adm@lists.camaraproject.org" TargetMode="External"/><Relationship Id="rId3" Type="http://schemas.openxmlformats.org/officeDocument/2006/relationships/notesSlide" Target="../notesSlides/notesSlide44.xml"/><Relationship Id="rId7" Type="http://schemas.openxmlformats.org/officeDocument/2006/relationships/hyperlink" Target="mailto:all+subscribe@lists.camaraproject.org" TargetMode="External"/><Relationship Id="rId2" Type="http://schemas.openxmlformats.org/officeDocument/2006/relationships/slideLayout" Target="../slideLayouts/slideLayout3.xml"/><Relationship Id="rId1" Type="http://schemas.openxmlformats.org/officeDocument/2006/relationships/tags" Target="../tags/tag55.xml"/><Relationship Id="rId6" Type="http://schemas.openxmlformats.org/officeDocument/2006/relationships/hyperlink" Target="https://github.com/camaraproject" TargetMode="External"/><Relationship Id="rId5" Type="http://schemas.openxmlformats.org/officeDocument/2006/relationships/image" Target="../media/image10.emf"/><Relationship Id="rId10" Type="http://schemas.openxmlformats.org/officeDocument/2006/relationships/image" Target="../media/image136.png"/><Relationship Id="rId4" Type="http://schemas.openxmlformats.org/officeDocument/2006/relationships/oleObject" Target="../embeddings/oleObject49.bin"/><Relationship Id="rId9" Type="http://schemas.openxmlformats.org/officeDocument/2006/relationships/hyperlink" Target="https://enrollment.lfx.linuxfoundation.org/?project=camarafund" TargetMode="Externa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56.xml"/><Relationship Id="rId6" Type="http://schemas.openxmlformats.org/officeDocument/2006/relationships/image" Target="../media/image137.png"/><Relationship Id="rId5" Type="http://schemas.openxmlformats.org/officeDocument/2006/relationships/image" Target="../media/image7.emf"/><Relationship Id="rId4" Type="http://schemas.openxmlformats.org/officeDocument/2006/relationships/oleObject" Target="../embeddings/oleObject50.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10.emf"/><Relationship Id="rId4" Type="http://schemas.openxmlformats.org/officeDocument/2006/relationships/oleObject" Target="../embeddings/oleObject10.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23.png"/><Relationship Id="rId5" Type="http://schemas.openxmlformats.org/officeDocument/2006/relationships/image" Target="../media/image10.emf"/><Relationship Id="rId4" Type="http://schemas.openxmlformats.org/officeDocument/2006/relationships/oleObject" Target="../embeddings/oleObject11.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24.png"/><Relationship Id="rId5" Type="http://schemas.openxmlformats.org/officeDocument/2006/relationships/image" Target="../media/image10.emf"/><Relationship Id="rId4" Type="http://schemas.openxmlformats.org/officeDocument/2006/relationships/oleObject" Target="../embeddings/oleObject12.bin"/></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notesSlide" Target="../notesSlides/notesSlide8.xml"/><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10.emf"/><Relationship Id="rId10" Type="http://schemas.openxmlformats.org/officeDocument/2006/relationships/image" Target="../media/image30.png"/><Relationship Id="rId4" Type="http://schemas.openxmlformats.org/officeDocument/2006/relationships/oleObject" Target="../embeddings/oleObject13.bin"/><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6.xml"/><Relationship Id="rId6" Type="http://schemas.openxmlformats.org/officeDocument/2006/relationships/image" Target="../media/image34.png"/><Relationship Id="rId5" Type="http://schemas.openxmlformats.org/officeDocument/2006/relationships/image" Target="../media/image10.emf"/><Relationship Id="rId4" Type="http://schemas.openxmlformats.org/officeDocument/2006/relationships/oleObject" Target="../embeddings/oleObject1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ADED32C-17B3-C893-82D3-8FEACA3C961B}"/>
              </a:ext>
            </a:extLst>
          </p:cNvPr>
          <p:cNvGraphicFramePr>
            <a:graphicFrameLocks noChangeAspect="1"/>
          </p:cNvGraphicFramePr>
          <p:nvPr>
            <p:custDataLst>
              <p:tags r:id="rId1"/>
            </p:custDataLst>
            <p:extLst>
              <p:ext uri="{D42A27DB-BD31-4B8C-83A1-F6EECF244321}">
                <p14:modId xmlns:p14="http://schemas.microsoft.com/office/powerpoint/2010/main" val="19148283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4" name="think-cell data - do not delete" hidden="1">
                        <a:extLst>
                          <a:ext uri="{FF2B5EF4-FFF2-40B4-BE49-F238E27FC236}">
                            <a16:creationId xmlns:a16="http://schemas.microsoft.com/office/drawing/2014/main" id="{9ADED32C-17B3-C893-82D3-8FEACA3C961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8F3F2941-E7D2-648A-6F21-36480C010AE0}"/>
              </a:ext>
            </a:extLst>
          </p:cNvPr>
          <p:cNvSpPr>
            <a:spLocks noGrp="1"/>
          </p:cNvSpPr>
          <p:nvPr>
            <p:ph type="body" sz="quarter" idx="12"/>
          </p:nvPr>
        </p:nvSpPr>
        <p:spPr/>
        <p:txBody>
          <a:bodyPr anchor="ctr"/>
          <a:lstStyle/>
          <a:p>
            <a:r>
              <a:rPr lang="en-US" dirty="0"/>
              <a:t>Presentation</a:t>
            </a:r>
          </a:p>
        </p:txBody>
      </p:sp>
      <p:sp>
        <p:nvSpPr>
          <p:cNvPr id="3" name="Textplatzhalter 2">
            <a:extLst>
              <a:ext uri="{FF2B5EF4-FFF2-40B4-BE49-F238E27FC236}">
                <a16:creationId xmlns:a16="http://schemas.microsoft.com/office/drawing/2014/main" id="{403F421F-2D14-EE89-73EB-206BF78C4BA9}"/>
              </a:ext>
            </a:extLst>
          </p:cNvPr>
          <p:cNvSpPr>
            <a:spLocks noGrp="1"/>
          </p:cNvSpPr>
          <p:nvPr>
            <p:ph type="body" sz="quarter" idx="13"/>
          </p:nvPr>
        </p:nvSpPr>
        <p:spPr>
          <a:xfrm>
            <a:off x="1324304" y="5484422"/>
            <a:ext cx="8886496" cy="303416"/>
          </a:xfrm>
        </p:spPr>
        <p:txBody>
          <a:bodyPr/>
          <a:lstStyle/>
          <a:p>
            <a:r>
              <a:rPr lang="de-DE" dirty="0"/>
              <a:t>09.08.2024</a:t>
            </a:r>
          </a:p>
        </p:txBody>
      </p:sp>
    </p:spTree>
    <p:extLst>
      <p:ext uri="{BB962C8B-B14F-4D97-AF65-F5344CB8AC3E}">
        <p14:creationId xmlns:p14="http://schemas.microsoft.com/office/powerpoint/2010/main" val="75317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285418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 – </a:t>
            </a:r>
            <a:r>
              <a:rPr lang="de-DE" dirty="0" err="1"/>
              <a:t>Scope</a:t>
            </a:r>
            <a:r>
              <a:rPr lang="de-DE" dirty="0"/>
              <a:t> / </a:t>
            </a:r>
            <a:r>
              <a:rPr lang="en-US" dirty="0"/>
              <a:t>Collaboration with</a:t>
            </a:r>
            <a:br>
              <a:rPr lang="en-US" dirty="0"/>
            </a:br>
            <a:r>
              <a:rPr lang="en-US" dirty="0"/>
              <a:t>Open Gateway and TM Forum</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992745" y="5322501"/>
            <a:ext cx="9536583" cy="554208"/>
          </a:xfrm>
        </p:spPr>
        <p:txBody>
          <a:bodyPr/>
          <a:lstStyle/>
          <a:p>
            <a:r>
              <a:rPr lang="en-US" dirty="0"/>
              <a:t>Hyperscalers and aggregators have the possibility to create own enriched products based on the CAMARA APIs and expose that in addition to the CAMARA APIs.</a:t>
            </a:r>
            <a:endParaRPr lang="de-DE" dirty="0"/>
          </a:p>
        </p:txBody>
      </p:sp>
      <p:pic>
        <p:nvPicPr>
          <p:cNvPr id="6" name="Grafik 5">
            <a:extLst>
              <a:ext uri="{FF2B5EF4-FFF2-40B4-BE49-F238E27FC236}">
                <a16:creationId xmlns:a16="http://schemas.microsoft.com/office/drawing/2014/main" id="{2031AC27-CCCD-3D18-8C41-7B292BB0996B}"/>
              </a:ext>
            </a:extLst>
          </p:cNvPr>
          <p:cNvPicPr>
            <a:picLocks noChangeAspect="1"/>
          </p:cNvPicPr>
          <p:nvPr/>
        </p:nvPicPr>
        <p:blipFill>
          <a:blip r:embed="rId6"/>
          <a:stretch>
            <a:fillRect/>
          </a:stretch>
        </p:blipFill>
        <p:spPr>
          <a:xfrm>
            <a:off x="992745" y="1811547"/>
            <a:ext cx="9536583" cy="3435026"/>
          </a:xfrm>
          <a:prstGeom prst="rect">
            <a:avLst/>
          </a:prstGeom>
        </p:spPr>
      </p:pic>
    </p:spTree>
    <p:extLst>
      <p:ext uri="{BB962C8B-B14F-4D97-AF65-F5344CB8AC3E}">
        <p14:creationId xmlns:p14="http://schemas.microsoft.com/office/powerpoint/2010/main" val="2475544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41760016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 – </a:t>
            </a:r>
            <a:r>
              <a:rPr lang="de-DE" dirty="0" err="1"/>
              <a:t>Scope</a:t>
            </a:r>
            <a:r>
              <a:rPr lang="de-DE" dirty="0"/>
              <a:t> / </a:t>
            </a:r>
            <a:r>
              <a:rPr lang="en-US" dirty="0"/>
              <a:t>Collaboration with</a:t>
            </a:r>
            <a:br>
              <a:rPr lang="en-US" dirty="0"/>
            </a:br>
            <a:r>
              <a:rPr lang="en-US" dirty="0"/>
              <a:t>Open Gateway and TM Forum</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8186469" y="1795305"/>
            <a:ext cx="3202129" cy="4332578"/>
          </a:xfrm>
        </p:spPr>
        <p:txBody>
          <a:bodyPr/>
          <a:lstStyle/>
          <a:p>
            <a:r>
              <a:rPr lang="en-US" dirty="0"/>
              <a:t>CAMARA project defines CAMARA APIs.</a:t>
            </a:r>
          </a:p>
          <a:p>
            <a:r>
              <a:rPr lang="en-US" dirty="0" err="1"/>
              <a:t>TMForum</a:t>
            </a:r>
            <a:r>
              <a:rPr lang="en-US" dirty="0"/>
              <a:t> develops the Operate APIs.</a:t>
            </a:r>
          </a:p>
          <a:p>
            <a:r>
              <a:rPr lang="en-US" dirty="0"/>
              <a:t>Several SDOs cover the different technology domains that provide the telco capabilities.</a:t>
            </a:r>
          </a:p>
          <a:p>
            <a:endParaRPr lang="en-US" dirty="0"/>
          </a:p>
          <a:p>
            <a:r>
              <a:rPr lang="en-US" dirty="0"/>
              <a:t>More details can be found in the whitepaper “The Ecosystem for Open Gateway </a:t>
            </a:r>
            <a:r>
              <a:rPr lang="en-US" dirty="0" err="1"/>
              <a:t>NaaS</a:t>
            </a:r>
            <a:r>
              <a:rPr lang="en-US" dirty="0"/>
              <a:t> API Development” (jointly published by GSMA, CAMARA, Linux Foundation and </a:t>
            </a:r>
            <a:r>
              <a:rPr lang="en-US" dirty="0" err="1"/>
              <a:t>TMForum</a:t>
            </a:r>
            <a:r>
              <a:rPr lang="en-US" dirty="0"/>
              <a:t>) available </a:t>
            </a:r>
            <a:r>
              <a:rPr lang="en-US" dirty="0">
                <a:hlinkClick r:id="rId6"/>
              </a:rPr>
              <a:t>here</a:t>
            </a:r>
            <a:r>
              <a:rPr lang="en-US" dirty="0"/>
              <a:t>.</a:t>
            </a:r>
            <a:endParaRPr lang="de-DE" dirty="0"/>
          </a:p>
        </p:txBody>
      </p:sp>
      <p:pic>
        <p:nvPicPr>
          <p:cNvPr id="3" name="Grafik 2">
            <a:extLst>
              <a:ext uri="{FF2B5EF4-FFF2-40B4-BE49-F238E27FC236}">
                <a16:creationId xmlns:a16="http://schemas.microsoft.com/office/drawing/2014/main" id="{5D3046F4-6D48-6C9F-B8B5-CAC80BC38BE9}"/>
              </a:ext>
            </a:extLst>
          </p:cNvPr>
          <p:cNvPicPr>
            <a:picLocks noChangeAspect="1"/>
          </p:cNvPicPr>
          <p:nvPr/>
        </p:nvPicPr>
        <p:blipFill>
          <a:blip r:embed="rId7"/>
          <a:stretch>
            <a:fillRect/>
          </a:stretch>
        </p:blipFill>
        <p:spPr>
          <a:xfrm>
            <a:off x="276842" y="1755303"/>
            <a:ext cx="7674827" cy="4412583"/>
          </a:xfrm>
          <a:prstGeom prst="rect">
            <a:avLst/>
          </a:prstGeom>
        </p:spPr>
      </p:pic>
    </p:spTree>
    <p:extLst>
      <p:ext uri="{BB962C8B-B14F-4D97-AF65-F5344CB8AC3E}">
        <p14:creationId xmlns:p14="http://schemas.microsoft.com/office/powerpoint/2010/main" val="2879131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8B73209F-FE3D-1E9D-1607-973DC1876F00}"/>
              </a:ext>
            </a:extLst>
          </p:cNvPr>
          <p:cNvGraphicFramePr>
            <a:graphicFrameLocks noChangeAspect="1"/>
          </p:cNvGraphicFramePr>
          <p:nvPr>
            <p:custDataLst>
              <p:tags r:id="rId1"/>
            </p:custDataLst>
            <p:extLst>
              <p:ext uri="{D42A27DB-BD31-4B8C-83A1-F6EECF244321}">
                <p14:modId xmlns:p14="http://schemas.microsoft.com/office/powerpoint/2010/main" val="18692999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8" name="think-cell data - do not delete" hidden="1">
                        <a:extLst>
                          <a:ext uri="{FF2B5EF4-FFF2-40B4-BE49-F238E27FC236}">
                            <a16:creationId xmlns:a16="http://schemas.microsoft.com/office/drawing/2014/main" id="{8B73209F-FE3D-1E9D-1607-973DC1876F0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Google Shape;1198;p225">
            <a:extLst>
              <a:ext uri="{FF2B5EF4-FFF2-40B4-BE49-F238E27FC236}">
                <a16:creationId xmlns:a16="http://schemas.microsoft.com/office/drawing/2014/main" id="{2B1D335B-A61E-421E-AB5B-D76497F2A2E6}"/>
              </a:ext>
            </a:extLst>
          </p:cNvPr>
          <p:cNvSpPr txBox="1"/>
          <p:nvPr/>
        </p:nvSpPr>
        <p:spPr>
          <a:xfrm>
            <a:off x="5294305" y="5536266"/>
            <a:ext cx="822484" cy="3846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latin typeface="Montserrat Light" panose="00000400000000000000" pitchFamily="2" charset="0"/>
                <a:ea typeface="Montserrat Light"/>
                <a:cs typeface="Montserrat Light"/>
                <a:sym typeface="Montserrat Light"/>
              </a:rPr>
              <a:t>5GFF</a:t>
            </a:r>
            <a:endParaRPr sz="1300" b="1">
              <a:latin typeface="Montserrat Light" panose="00000400000000000000" pitchFamily="2" charset="0"/>
              <a:ea typeface="Montserrat Light"/>
              <a:cs typeface="Montserrat Light"/>
              <a:sym typeface="Montserrat Light"/>
            </a:endParaRPr>
          </a:p>
        </p:txBody>
      </p:sp>
      <p:sp>
        <p:nvSpPr>
          <p:cNvPr id="5" name="Google Shape;1201;p225">
            <a:extLst>
              <a:ext uri="{FF2B5EF4-FFF2-40B4-BE49-F238E27FC236}">
                <a16:creationId xmlns:a16="http://schemas.microsoft.com/office/drawing/2014/main" id="{F7E8B14C-278C-49DC-9398-1A40861C5242}"/>
              </a:ext>
            </a:extLst>
          </p:cNvPr>
          <p:cNvSpPr txBox="1"/>
          <p:nvPr/>
        </p:nvSpPr>
        <p:spPr>
          <a:xfrm>
            <a:off x="5016003" y="5050541"/>
            <a:ext cx="1231978" cy="523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latin typeface="Montserrat Light" panose="00000400000000000000" pitchFamily="2" charset="0"/>
                <a:ea typeface="Montserrat Light"/>
                <a:cs typeface="Montserrat Light"/>
                <a:sym typeface="Montserrat Light"/>
              </a:rPr>
              <a:t>Developer Engagement</a:t>
            </a:r>
            <a:endParaRPr sz="1100">
              <a:latin typeface="Montserrat Light" panose="00000400000000000000" pitchFamily="2" charset="0"/>
              <a:ea typeface="Montserrat Light"/>
              <a:cs typeface="Montserrat Light"/>
              <a:sym typeface="Montserrat Light"/>
            </a:endParaRPr>
          </a:p>
        </p:txBody>
      </p:sp>
      <p:sp>
        <p:nvSpPr>
          <p:cNvPr id="6" name="Google Shape;1202;p225">
            <a:extLst>
              <a:ext uri="{FF2B5EF4-FFF2-40B4-BE49-F238E27FC236}">
                <a16:creationId xmlns:a16="http://schemas.microsoft.com/office/drawing/2014/main" id="{D6E7052E-701C-461A-958D-607504006E33}"/>
              </a:ext>
            </a:extLst>
          </p:cNvPr>
          <p:cNvSpPr/>
          <p:nvPr/>
        </p:nvSpPr>
        <p:spPr>
          <a:xfrm>
            <a:off x="4082578" y="2837204"/>
            <a:ext cx="3197618" cy="3206435"/>
          </a:xfrm>
          <a:prstGeom prst="ellipse">
            <a:avLst/>
          </a:prstGeom>
          <a:solidFill>
            <a:schemeClr val="lt1"/>
          </a:solidFill>
          <a:ln w="9525" cap="flat" cmpd="sng">
            <a:solidFill>
              <a:srgbClr val="7476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Light" panose="00000400000000000000" pitchFamily="2" charset="0"/>
              <a:ea typeface="Montserrat Light"/>
              <a:cs typeface="Montserrat Light"/>
              <a:sym typeface="Montserrat Light"/>
            </a:endParaRPr>
          </a:p>
        </p:txBody>
      </p:sp>
      <p:sp>
        <p:nvSpPr>
          <p:cNvPr id="7" name="Google Shape;1203;p225">
            <a:extLst>
              <a:ext uri="{FF2B5EF4-FFF2-40B4-BE49-F238E27FC236}">
                <a16:creationId xmlns:a16="http://schemas.microsoft.com/office/drawing/2014/main" id="{7C98CFFD-CB74-46A9-B172-CD0E7C63EA29}"/>
              </a:ext>
            </a:extLst>
          </p:cNvPr>
          <p:cNvSpPr/>
          <p:nvPr/>
        </p:nvSpPr>
        <p:spPr>
          <a:xfrm>
            <a:off x="5185547" y="1440876"/>
            <a:ext cx="3197618" cy="3206435"/>
          </a:xfrm>
          <a:prstGeom prst="ellipse">
            <a:avLst/>
          </a:prstGeom>
          <a:noFill/>
          <a:ln w="9525" cap="flat" cmpd="sng">
            <a:solidFill>
              <a:srgbClr val="7476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Light" panose="00000400000000000000" pitchFamily="2" charset="0"/>
              <a:ea typeface="Montserrat Light"/>
              <a:cs typeface="Montserrat Light"/>
              <a:sym typeface="Montserrat Light"/>
            </a:endParaRPr>
          </a:p>
        </p:txBody>
      </p:sp>
      <p:sp>
        <p:nvSpPr>
          <p:cNvPr id="8" name="Google Shape;1204;p225">
            <a:extLst>
              <a:ext uri="{FF2B5EF4-FFF2-40B4-BE49-F238E27FC236}">
                <a16:creationId xmlns:a16="http://schemas.microsoft.com/office/drawing/2014/main" id="{0B9E1DB0-1EF1-4ED6-922C-A34404D91234}"/>
              </a:ext>
            </a:extLst>
          </p:cNvPr>
          <p:cNvSpPr/>
          <p:nvPr/>
        </p:nvSpPr>
        <p:spPr>
          <a:xfrm>
            <a:off x="2983834" y="1440876"/>
            <a:ext cx="3197618" cy="3206435"/>
          </a:xfrm>
          <a:prstGeom prst="ellipse">
            <a:avLst/>
          </a:prstGeom>
          <a:noFill/>
          <a:ln w="9525" cap="flat" cmpd="sng">
            <a:solidFill>
              <a:srgbClr val="7476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Light" panose="00000400000000000000" pitchFamily="2" charset="0"/>
              <a:ea typeface="Montserrat Light"/>
              <a:cs typeface="Montserrat Light"/>
              <a:sym typeface="Montserrat Light"/>
            </a:endParaRPr>
          </a:p>
        </p:txBody>
      </p:sp>
      <p:sp>
        <p:nvSpPr>
          <p:cNvPr id="10" name="Google Shape;1206;p225">
            <a:extLst>
              <a:ext uri="{FF2B5EF4-FFF2-40B4-BE49-F238E27FC236}">
                <a16:creationId xmlns:a16="http://schemas.microsoft.com/office/drawing/2014/main" id="{34A67210-001F-4FA0-BC53-92E8994D0279}"/>
              </a:ext>
            </a:extLst>
          </p:cNvPr>
          <p:cNvSpPr txBox="1"/>
          <p:nvPr/>
        </p:nvSpPr>
        <p:spPr>
          <a:xfrm>
            <a:off x="6110853" y="2223202"/>
            <a:ext cx="2109015" cy="523189"/>
          </a:xfrm>
          <a:prstGeom prst="rect">
            <a:avLst/>
          </a:prstGeom>
          <a:noFill/>
          <a:ln>
            <a:noFill/>
          </a:ln>
        </p:spPr>
        <p:txBody>
          <a:bodyPr spcFirstLastPara="1" wrap="square" lIns="91425" tIns="91425" rIns="91425" bIns="91425" anchor="t" anchorCtr="0">
            <a:spAutoFit/>
          </a:bodyPr>
          <a:lstStyle>
            <a:defPPr>
              <a:defRPr lang="de-DE"/>
            </a:defPPr>
            <a:lvl1pPr lvl="0" indent="0" algn="ctr">
              <a:spcBef>
                <a:spcPts val="0"/>
              </a:spcBef>
              <a:spcAft>
                <a:spcPts val="0"/>
              </a:spcAft>
              <a:buNone/>
              <a:defRPr sz="1100">
                <a:latin typeface="Montserrat Medium" panose="00000600000000000000" pitchFamily="2" charset="0"/>
                <a:ea typeface="Montserrat Light"/>
                <a:cs typeface="Montserrat Light"/>
              </a:defRPr>
            </a:lvl1pPr>
          </a:lstStyle>
          <a:p>
            <a:r>
              <a:rPr lang="en-US" dirty="0">
                <a:sym typeface="Montserrat Light"/>
              </a:rPr>
              <a:t>Business templates for Northbound and E/W</a:t>
            </a:r>
            <a:endParaRPr dirty="0">
              <a:sym typeface="Montserrat Light"/>
            </a:endParaRPr>
          </a:p>
        </p:txBody>
      </p:sp>
      <p:sp>
        <p:nvSpPr>
          <p:cNvPr id="12" name="Google Shape;1208;p225">
            <a:extLst>
              <a:ext uri="{FF2B5EF4-FFF2-40B4-BE49-F238E27FC236}">
                <a16:creationId xmlns:a16="http://schemas.microsoft.com/office/drawing/2014/main" id="{C4BE3FF7-D33D-4FE7-9290-09F05906E66C}"/>
              </a:ext>
            </a:extLst>
          </p:cNvPr>
          <p:cNvSpPr txBox="1"/>
          <p:nvPr/>
        </p:nvSpPr>
        <p:spPr>
          <a:xfrm>
            <a:off x="4309808" y="4595476"/>
            <a:ext cx="2012963" cy="861743"/>
          </a:xfrm>
          <a:prstGeom prst="rect">
            <a:avLst/>
          </a:prstGeom>
          <a:noFill/>
          <a:ln>
            <a:noFill/>
          </a:ln>
        </p:spPr>
        <p:txBody>
          <a:bodyPr spcFirstLastPara="1" wrap="square" lIns="91425" tIns="91425" rIns="91425" bIns="91425" anchor="t" anchorCtr="0">
            <a:spAutoFit/>
          </a:bodyPr>
          <a:lstStyle>
            <a:defPPr>
              <a:defRPr lang="de-DE"/>
            </a:defPPr>
            <a:lvl1pPr lvl="0" indent="0">
              <a:spcBef>
                <a:spcPts val="0"/>
              </a:spcBef>
              <a:spcAft>
                <a:spcPts val="0"/>
              </a:spcAft>
              <a:buNone/>
              <a:defRPr sz="1100">
                <a:latin typeface="Montserrat Medium" panose="00000600000000000000" pitchFamily="2" charset="0"/>
                <a:ea typeface="Montserrat Light"/>
                <a:cs typeface="Montserrat Light"/>
              </a:defRPr>
            </a:lvl1pPr>
          </a:lstStyle>
          <a:p>
            <a:pPr algn="ctr"/>
            <a:r>
              <a:rPr lang="en-US" dirty="0">
                <a:sym typeface="Montserrat Light"/>
              </a:rPr>
              <a:t>Operate API definition</a:t>
            </a:r>
            <a:endParaRPr dirty="0">
              <a:sym typeface="Montserrat Light"/>
            </a:endParaRPr>
          </a:p>
          <a:p>
            <a:pPr algn="ctr"/>
            <a:r>
              <a:rPr lang="en-US" dirty="0">
                <a:sym typeface="Montserrat Light"/>
              </a:rPr>
              <a:t>(catalogue and order management, on-/offboarding, billing)</a:t>
            </a:r>
            <a:endParaRPr dirty="0">
              <a:sym typeface="Montserrat Light"/>
            </a:endParaRPr>
          </a:p>
        </p:txBody>
      </p:sp>
      <p:sp>
        <p:nvSpPr>
          <p:cNvPr id="13" name="Google Shape;1209;p225">
            <a:extLst>
              <a:ext uri="{FF2B5EF4-FFF2-40B4-BE49-F238E27FC236}">
                <a16:creationId xmlns:a16="http://schemas.microsoft.com/office/drawing/2014/main" id="{26207346-6414-4BEC-B3E9-EB470D4426DD}"/>
              </a:ext>
            </a:extLst>
          </p:cNvPr>
          <p:cNvSpPr txBox="1"/>
          <p:nvPr/>
        </p:nvSpPr>
        <p:spPr>
          <a:xfrm>
            <a:off x="7119161" y="3306081"/>
            <a:ext cx="1041394" cy="523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latin typeface="Montserrat Light" panose="00000400000000000000" pitchFamily="2" charset="0"/>
                <a:ea typeface="Montserrat Light"/>
                <a:cs typeface="Montserrat Light"/>
                <a:sym typeface="Montserrat Light"/>
              </a:rPr>
              <a:t>East-West Federation</a:t>
            </a:r>
            <a:endParaRPr sz="1100">
              <a:latin typeface="Montserrat Light" panose="00000400000000000000" pitchFamily="2" charset="0"/>
              <a:ea typeface="Montserrat Light"/>
              <a:cs typeface="Montserrat Light"/>
              <a:sym typeface="Montserrat Light"/>
            </a:endParaRPr>
          </a:p>
        </p:txBody>
      </p:sp>
      <p:sp>
        <p:nvSpPr>
          <p:cNvPr id="14" name="Google Shape;1210;p225">
            <a:extLst>
              <a:ext uri="{FF2B5EF4-FFF2-40B4-BE49-F238E27FC236}">
                <a16:creationId xmlns:a16="http://schemas.microsoft.com/office/drawing/2014/main" id="{C61BE2A1-1BBE-44FB-A57E-D0F2B9708F69}"/>
              </a:ext>
            </a:extLst>
          </p:cNvPr>
          <p:cNvSpPr txBox="1"/>
          <p:nvPr/>
        </p:nvSpPr>
        <p:spPr>
          <a:xfrm>
            <a:off x="3554909" y="2166770"/>
            <a:ext cx="132185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dirty="0">
                <a:latin typeface="Montserrat Medium" panose="00000600000000000000" pitchFamily="2" charset="0"/>
                <a:ea typeface="Montserrat Light"/>
                <a:cs typeface="Montserrat Light"/>
                <a:sym typeface="Montserrat Light"/>
              </a:rPr>
              <a:t>API definition</a:t>
            </a:r>
            <a:endParaRPr sz="1100" dirty="0">
              <a:latin typeface="Montserrat Medium" panose="00000600000000000000" pitchFamily="2" charset="0"/>
              <a:ea typeface="Montserrat Light"/>
              <a:cs typeface="Montserrat Light"/>
              <a:sym typeface="Montserrat Light"/>
            </a:endParaRPr>
          </a:p>
        </p:txBody>
      </p:sp>
      <p:sp>
        <p:nvSpPr>
          <p:cNvPr id="15" name="Google Shape;1211;p225">
            <a:extLst>
              <a:ext uri="{FF2B5EF4-FFF2-40B4-BE49-F238E27FC236}">
                <a16:creationId xmlns:a16="http://schemas.microsoft.com/office/drawing/2014/main" id="{D8860CDA-2C17-4FD8-9780-135952CE7EDA}"/>
              </a:ext>
            </a:extLst>
          </p:cNvPr>
          <p:cNvSpPr txBox="1"/>
          <p:nvPr/>
        </p:nvSpPr>
        <p:spPr>
          <a:xfrm>
            <a:off x="5074402" y="2368463"/>
            <a:ext cx="1231978" cy="523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dirty="0">
                <a:solidFill>
                  <a:schemeClr val="dk1"/>
                </a:solidFill>
                <a:latin typeface="Montserrat Light" panose="00000400000000000000" pitchFamily="2" charset="0"/>
                <a:ea typeface="Montserrat Light"/>
                <a:cs typeface="Montserrat Light"/>
                <a:sym typeface="Montserrat Light"/>
              </a:rPr>
              <a:t>Developer Engagement</a:t>
            </a:r>
            <a:endParaRPr sz="1100" dirty="0">
              <a:solidFill>
                <a:schemeClr val="dk1"/>
              </a:solidFill>
              <a:latin typeface="Montserrat Light" panose="00000400000000000000" pitchFamily="2" charset="0"/>
              <a:ea typeface="Montserrat Light"/>
              <a:cs typeface="Montserrat Light"/>
              <a:sym typeface="Montserrat Light"/>
            </a:endParaRPr>
          </a:p>
        </p:txBody>
      </p:sp>
      <p:sp>
        <p:nvSpPr>
          <p:cNvPr id="16" name="Google Shape;1212;p225">
            <a:extLst>
              <a:ext uri="{FF2B5EF4-FFF2-40B4-BE49-F238E27FC236}">
                <a16:creationId xmlns:a16="http://schemas.microsoft.com/office/drawing/2014/main" id="{08763546-8188-4AC4-B7B0-FF1A7EBD6F9D}"/>
              </a:ext>
            </a:extLst>
          </p:cNvPr>
          <p:cNvSpPr txBox="1"/>
          <p:nvPr/>
        </p:nvSpPr>
        <p:spPr>
          <a:xfrm>
            <a:off x="6452015" y="2785033"/>
            <a:ext cx="1796737" cy="353913"/>
          </a:xfrm>
          <a:prstGeom prst="rect">
            <a:avLst/>
          </a:prstGeom>
          <a:noFill/>
          <a:ln>
            <a:noFill/>
          </a:ln>
        </p:spPr>
        <p:txBody>
          <a:bodyPr spcFirstLastPara="1" wrap="square" lIns="91425" tIns="91425" rIns="91425" bIns="91425" anchor="t" anchorCtr="0">
            <a:spAutoFit/>
          </a:bodyPr>
          <a:lstStyle>
            <a:defPPr>
              <a:defRPr lang="de-DE"/>
            </a:defPPr>
            <a:lvl1pPr lvl="0" indent="0" algn="ctr">
              <a:spcBef>
                <a:spcPts val="0"/>
              </a:spcBef>
              <a:spcAft>
                <a:spcPts val="0"/>
              </a:spcAft>
              <a:buNone/>
              <a:defRPr sz="1100">
                <a:latin typeface="Montserrat Medium" panose="00000600000000000000" pitchFamily="2" charset="0"/>
                <a:ea typeface="Montserrat Light"/>
                <a:cs typeface="Montserrat Light"/>
              </a:defRPr>
            </a:lvl1pPr>
          </a:lstStyle>
          <a:p>
            <a:r>
              <a:rPr lang="en-US" dirty="0">
                <a:sym typeface="Montserrat Light"/>
              </a:rPr>
              <a:t>Playbooks</a:t>
            </a:r>
            <a:endParaRPr dirty="0">
              <a:sym typeface="Montserrat Light"/>
            </a:endParaRPr>
          </a:p>
        </p:txBody>
      </p:sp>
      <p:sp>
        <p:nvSpPr>
          <p:cNvPr id="17" name="Google Shape;1213;p225">
            <a:extLst>
              <a:ext uri="{FF2B5EF4-FFF2-40B4-BE49-F238E27FC236}">
                <a16:creationId xmlns:a16="http://schemas.microsoft.com/office/drawing/2014/main" id="{3E5F45EA-FA31-4C18-ADEC-DC5E1EF48221}"/>
              </a:ext>
            </a:extLst>
          </p:cNvPr>
          <p:cNvSpPr txBox="1"/>
          <p:nvPr/>
        </p:nvSpPr>
        <p:spPr>
          <a:xfrm>
            <a:off x="5029489" y="5593518"/>
            <a:ext cx="1321850" cy="3846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300" b="1">
                <a:latin typeface="Montserrat Light" panose="00000400000000000000" pitchFamily="2" charset="0"/>
                <a:ea typeface="Montserrat Light"/>
                <a:cs typeface="Montserrat Light"/>
                <a:sym typeface="Montserrat Light"/>
              </a:rPr>
              <a:t>TMForum</a:t>
            </a:r>
            <a:endParaRPr sz="1300" b="1">
              <a:latin typeface="Montserrat Light" panose="00000400000000000000" pitchFamily="2" charset="0"/>
              <a:ea typeface="Montserrat Light"/>
              <a:cs typeface="Montserrat Light"/>
              <a:sym typeface="Montserrat Light"/>
            </a:endParaRPr>
          </a:p>
        </p:txBody>
      </p:sp>
      <p:sp>
        <p:nvSpPr>
          <p:cNvPr id="18" name="Google Shape;1214;p225">
            <a:extLst>
              <a:ext uri="{FF2B5EF4-FFF2-40B4-BE49-F238E27FC236}">
                <a16:creationId xmlns:a16="http://schemas.microsoft.com/office/drawing/2014/main" id="{CDB6156F-085C-4E0E-BE5B-024CEA4D362B}"/>
              </a:ext>
            </a:extLst>
          </p:cNvPr>
          <p:cNvSpPr txBox="1"/>
          <p:nvPr/>
        </p:nvSpPr>
        <p:spPr>
          <a:xfrm>
            <a:off x="6068193" y="4911157"/>
            <a:ext cx="1171644" cy="52319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dirty="0">
                <a:latin typeface="Montserrat Light" panose="00000400000000000000" pitchFamily="2" charset="0"/>
                <a:ea typeface="Montserrat Light"/>
                <a:cs typeface="Montserrat Light"/>
                <a:sym typeface="Montserrat Light"/>
              </a:rPr>
              <a:t>Catalyst programs</a:t>
            </a:r>
            <a:endParaRPr sz="1100" dirty="0">
              <a:latin typeface="Montserrat Light" panose="00000400000000000000" pitchFamily="2" charset="0"/>
              <a:ea typeface="Montserrat Light"/>
              <a:cs typeface="Montserrat Light"/>
              <a:sym typeface="Montserrat Light"/>
            </a:endParaRPr>
          </a:p>
        </p:txBody>
      </p:sp>
      <p:sp>
        <p:nvSpPr>
          <p:cNvPr id="19" name="Google Shape;1215;p225">
            <a:extLst>
              <a:ext uri="{FF2B5EF4-FFF2-40B4-BE49-F238E27FC236}">
                <a16:creationId xmlns:a16="http://schemas.microsoft.com/office/drawing/2014/main" id="{8E387D41-5B9B-4679-9ED9-845E88229392}"/>
              </a:ext>
            </a:extLst>
          </p:cNvPr>
          <p:cNvSpPr txBox="1"/>
          <p:nvPr/>
        </p:nvSpPr>
        <p:spPr>
          <a:xfrm>
            <a:off x="5208454" y="2925535"/>
            <a:ext cx="994185" cy="692467"/>
          </a:xfrm>
          <a:prstGeom prst="rect">
            <a:avLst/>
          </a:prstGeom>
          <a:noFill/>
          <a:ln>
            <a:noFill/>
          </a:ln>
        </p:spPr>
        <p:txBody>
          <a:bodyPr spcFirstLastPara="1" wrap="square" lIns="91425" tIns="91425" rIns="91425" bIns="91425" anchor="t" anchorCtr="0">
            <a:spAutoFit/>
          </a:bodyPr>
          <a:lstStyle>
            <a:defPPr>
              <a:defRPr lang="de-DE"/>
            </a:defPPr>
            <a:lvl1pPr lvl="0" indent="0">
              <a:spcBef>
                <a:spcPts val="0"/>
              </a:spcBef>
              <a:spcAft>
                <a:spcPts val="0"/>
              </a:spcAft>
              <a:buNone/>
              <a:defRPr sz="1100">
                <a:latin typeface="Montserrat Medium" panose="00000600000000000000" pitchFamily="2" charset="0"/>
                <a:ea typeface="Montserrat Light"/>
                <a:cs typeface="Montserrat Light"/>
              </a:defRPr>
            </a:lvl1pPr>
          </a:lstStyle>
          <a:p>
            <a:pPr algn="ctr"/>
            <a:r>
              <a:rPr lang="en-US" dirty="0">
                <a:sym typeface="Montserrat Light"/>
              </a:rPr>
              <a:t>Open </a:t>
            </a:r>
            <a:endParaRPr dirty="0">
              <a:sym typeface="Montserrat Light"/>
            </a:endParaRPr>
          </a:p>
          <a:p>
            <a:pPr algn="ctr"/>
            <a:r>
              <a:rPr lang="en-US" dirty="0">
                <a:sym typeface="Montserrat Light"/>
              </a:rPr>
              <a:t>API Ecosystem</a:t>
            </a:r>
            <a:endParaRPr dirty="0">
              <a:sym typeface="Montserrat Light"/>
            </a:endParaRPr>
          </a:p>
        </p:txBody>
      </p:sp>
      <p:pic>
        <p:nvPicPr>
          <p:cNvPr id="22" name="Google Shape;1218;p225">
            <a:extLst>
              <a:ext uri="{FF2B5EF4-FFF2-40B4-BE49-F238E27FC236}">
                <a16:creationId xmlns:a16="http://schemas.microsoft.com/office/drawing/2014/main" id="{136F1FA0-07BD-4AAA-B7E2-4854FE27DAC5}"/>
              </a:ext>
            </a:extLst>
          </p:cNvPr>
          <p:cNvPicPr preferRelativeResize="0"/>
          <p:nvPr/>
        </p:nvPicPr>
        <p:blipFill rotWithShape="1">
          <a:blip r:embed="rId6">
            <a:alphaModFix/>
          </a:blip>
          <a:srcRect t="37557" b="38852"/>
          <a:stretch/>
        </p:blipFill>
        <p:spPr>
          <a:xfrm>
            <a:off x="6187837" y="1595964"/>
            <a:ext cx="1383047" cy="327160"/>
          </a:xfrm>
          <a:prstGeom prst="rect">
            <a:avLst/>
          </a:prstGeom>
          <a:noFill/>
          <a:ln>
            <a:noFill/>
          </a:ln>
        </p:spPr>
      </p:pic>
      <p:pic>
        <p:nvPicPr>
          <p:cNvPr id="23" name="Google Shape;1219;p225">
            <a:extLst>
              <a:ext uri="{FF2B5EF4-FFF2-40B4-BE49-F238E27FC236}">
                <a16:creationId xmlns:a16="http://schemas.microsoft.com/office/drawing/2014/main" id="{34FE5966-A8D6-476F-B40A-D2D51039ECC2}"/>
              </a:ext>
            </a:extLst>
          </p:cNvPr>
          <p:cNvPicPr preferRelativeResize="0"/>
          <p:nvPr/>
        </p:nvPicPr>
        <p:blipFill rotWithShape="1">
          <a:blip r:embed="rId7">
            <a:alphaModFix/>
          </a:blip>
          <a:srcRect t="34778" b="37294"/>
          <a:stretch/>
        </p:blipFill>
        <p:spPr>
          <a:xfrm>
            <a:off x="4896646" y="5444242"/>
            <a:ext cx="1477497" cy="413779"/>
          </a:xfrm>
          <a:prstGeom prst="rect">
            <a:avLst/>
          </a:prstGeom>
          <a:noFill/>
          <a:ln>
            <a:noFill/>
          </a:ln>
        </p:spPr>
      </p:pic>
      <p:sp>
        <p:nvSpPr>
          <p:cNvPr id="24" name="Google Shape;1220;p225">
            <a:extLst>
              <a:ext uri="{FF2B5EF4-FFF2-40B4-BE49-F238E27FC236}">
                <a16:creationId xmlns:a16="http://schemas.microsoft.com/office/drawing/2014/main" id="{37D25410-6CC7-4C78-8375-AE555440A3A4}"/>
              </a:ext>
            </a:extLst>
          </p:cNvPr>
          <p:cNvSpPr txBox="1"/>
          <p:nvPr/>
        </p:nvSpPr>
        <p:spPr>
          <a:xfrm>
            <a:off x="3114022" y="2640805"/>
            <a:ext cx="1811774" cy="69246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dirty="0">
                <a:latin typeface="Montserrat Light" panose="00000400000000000000" pitchFamily="2" charset="0"/>
                <a:ea typeface="Montserrat Light"/>
                <a:cs typeface="Montserrat Light"/>
                <a:sym typeface="Montserrat Light"/>
              </a:rPr>
              <a:t>Drive API Adoption (customers/developers and operators)</a:t>
            </a:r>
            <a:endParaRPr sz="1100" dirty="0">
              <a:latin typeface="Montserrat Light" panose="00000400000000000000" pitchFamily="2" charset="0"/>
              <a:ea typeface="Montserrat Light"/>
              <a:cs typeface="Montserrat Light"/>
              <a:sym typeface="Montserrat Light"/>
            </a:endParaRPr>
          </a:p>
        </p:txBody>
      </p:sp>
      <p:sp>
        <p:nvSpPr>
          <p:cNvPr id="25" name="Google Shape;1221;p225">
            <a:extLst>
              <a:ext uri="{FF2B5EF4-FFF2-40B4-BE49-F238E27FC236}">
                <a16:creationId xmlns:a16="http://schemas.microsoft.com/office/drawing/2014/main" id="{4FCC7ECD-A29F-4B2B-9F7F-7CDBF04C4E9F}"/>
              </a:ext>
            </a:extLst>
          </p:cNvPr>
          <p:cNvSpPr txBox="1"/>
          <p:nvPr/>
        </p:nvSpPr>
        <p:spPr>
          <a:xfrm>
            <a:off x="5929672" y="3839164"/>
            <a:ext cx="1321850" cy="41377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chemeClr val="dk1"/>
                </a:solidFill>
                <a:latin typeface="Montserrat Light" panose="00000400000000000000" pitchFamily="2" charset="0"/>
                <a:ea typeface="Montserrat Light"/>
                <a:cs typeface="Montserrat Light"/>
                <a:sym typeface="Montserrat Light"/>
              </a:rPr>
              <a:t>Collaboration Agreement</a:t>
            </a:r>
            <a:endParaRPr sz="1100" dirty="0">
              <a:solidFill>
                <a:schemeClr val="dk1"/>
              </a:solidFill>
              <a:latin typeface="Montserrat Light" panose="00000400000000000000" pitchFamily="2" charset="0"/>
              <a:ea typeface="Montserrat Light"/>
              <a:cs typeface="Montserrat Light"/>
              <a:sym typeface="Montserrat Light"/>
            </a:endParaRPr>
          </a:p>
        </p:txBody>
      </p:sp>
      <p:pic>
        <p:nvPicPr>
          <p:cNvPr id="26" name="Google Shape;1222;p225">
            <a:extLst>
              <a:ext uri="{FF2B5EF4-FFF2-40B4-BE49-F238E27FC236}">
                <a16:creationId xmlns:a16="http://schemas.microsoft.com/office/drawing/2014/main" id="{41726A84-89A2-4C33-967C-BDD9EB72B9FA}"/>
              </a:ext>
            </a:extLst>
          </p:cNvPr>
          <p:cNvPicPr preferRelativeResize="0"/>
          <p:nvPr/>
        </p:nvPicPr>
        <p:blipFill>
          <a:blip r:embed="rId8">
            <a:alphaModFix/>
          </a:blip>
          <a:stretch>
            <a:fillRect/>
          </a:stretch>
        </p:blipFill>
        <p:spPr>
          <a:xfrm>
            <a:off x="3696965" y="1615404"/>
            <a:ext cx="1771382" cy="341960"/>
          </a:xfrm>
          <a:prstGeom prst="rect">
            <a:avLst/>
          </a:prstGeom>
          <a:noFill/>
          <a:ln>
            <a:noFill/>
          </a:ln>
        </p:spPr>
      </p:pic>
      <p:sp>
        <p:nvSpPr>
          <p:cNvPr id="30" name="Google Shape;1221;p225">
            <a:extLst>
              <a:ext uri="{FF2B5EF4-FFF2-40B4-BE49-F238E27FC236}">
                <a16:creationId xmlns:a16="http://schemas.microsoft.com/office/drawing/2014/main" id="{9CB28504-9091-7CA9-31FC-B36C41104267}"/>
              </a:ext>
            </a:extLst>
          </p:cNvPr>
          <p:cNvSpPr txBox="1"/>
          <p:nvPr/>
        </p:nvSpPr>
        <p:spPr>
          <a:xfrm>
            <a:off x="4170003" y="3777957"/>
            <a:ext cx="1321850" cy="41377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chemeClr val="dk1"/>
                </a:solidFill>
                <a:latin typeface="Montserrat Light" panose="00000400000000000000" pitchFamily="2" charset="0"/>
                <a:ea typeface="Montserrat Light"/>
                <a:cs typeface="Montserrat Light"/>
                <a:sym typeface="Montserrat Light"/>
              </a:rPr>
              <a:t>Collaboration Agreement</a:t>
            </a:r>
            <a:endParaRPr sz="1100" dirty="0">
              <a:solidFill>
                <a:schemeClr val="dk1"/>
              </a:solidFill>
              <a:latin typeface="Montserrat Light" panose="00000400000000000000" pitchFamily="2" charset="0"/>
              <a:ea typeface="Montserrat Light"/>
              <a:cs typeface="Montserrat Light"/>
              <a:sym typeface="Montserrat Light"/>
            </a:endParaRPr>
          </a:p>
        </p:txBody>
      </p:sp>
      <p:sp>
        <p:nvSpPr>
          <p:cNvPr id="31" name="Google Shape;1221;p225">
            <a:extLst>
              <a:ext uri="{FF2B5EF4-FFF2-40B4-BE49-F238E27FC236}">
                <a16:creationId xmlns:a16="http://schemas.microsoft.com/office/drawing/2014/main" id="{76EB3D38-08F4-1669-1F97-C261CCE538A0}"/>
              </a:ext>
            </a:extLst>
          </p:cNvPr>
          <p:cNvSpPr txBox="1"/>
          <p:nvPr/>
        </p:nvSpPr>
        <p:spPr>
          <a:xfrm>
            <a:off x="5030013" y="2014191"/>
            <a:ext cx="1321850" cy="41377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chemeClr val="dk1"/>
                </a:solidFill>
                <a:latin typeface="Montserrat Light" panose="00000400000000000000" pitchFamily="2" charset="0"/>
                <a:ea typeface="Montserrat Light"/>
                <a:cs typeface="Montserrat Light"/>
                <a:sym typeface="Montserrat Light"/>
              </a:rPr>
              <a:t>Collaboration Agreement</a:t>
            </a:r>
            <a:endParaRPr sz="1100" dirty="0">
              <a:solidFill>
                <a:schemeClr val="dk1"/>
              </a:solidFill>
              <a:latin typeface="Montserrat Light" panose="00000400000000000000" pitchFamily="2" charset="0"/>
              <a:ea typeface="Montserrat Light"/>
              <a:cs typeface="Montserrat Light"/>
              <a:sym typeface="Montserrat Light"/>
            </a:endParaRPr>
          </a:p>
        </p:txBody>
      </p:sp>
      <p:pic>
        <p:nvPicPr>
          <p:cNvPr id="29" name="Grafik 28">
            <a:extLst>
              <a:ext uri="{FF2B5EF4-FFF2-40B4-BE49-F238E27FC236}">
                <a16:creationId xmlns:a16="http://schemas.microsoft.com/office/drawing/2014/main" id="{C2E786A4-5F0B-CB1C-0F63-ECBF3E94ED83}"/>
              </a:ext>
            </a:extLst>
          </p:cNvPr>
          <p:cNvPicPr>
            <a:picLocks noChangeAspect="1"/>
          </p:cNvPicPr>
          <p:nvPr/>
        </p:nvPicPr>
        <p:blipFill>
          <a:blip r:embed="rId9"/>
          <a:stretch>
            <a:fillRect/>
          </a:stretch>
        </p:blipFill>
        <p:spPr>
          <a:xfrm>
            <a:off x="6193197" y="1903039"/>
            <a:ext cx="1377688" cy="233947"/>
          </a:xfrm>
          <a:prstGeom prst="rect">
            <a:avLst/>
          </a:prstGeom>
        </p:spPr>
      </p:pic>
      <p:sp>
        <p:nvSpPr>
          <p:cNvPr id="2" name="Title 1">
            <a:extLst>
              <a:ext uri="{FF2B5EF4-FFF2-40B4-BE49-F238E27FC236}">
                <a16:creationId xmlns:a16="http://schemas.microsoft.com/office/drawing/2014/main" id="{CE7E0EB0-1648-4EE3-A07F-7666A45159DB}"/>
              </a:ext>
            </a:extLst>
          </p:cNvPr>
          <p:cNvSpPr>
            <a:spLocks noGrp="1"/>
          </p:cNvSpPr>
          <p:nvPr>
            <p:ph type="title"/>
          </p:nvPr>
        </p:nvSpPr>
        <p:spPr/>
        <p:txBody>
          <a:bodyPr vert="horz"/>
          <a:lstStyle/>
          <a:p>
            <a:r>
              <a:rPr lang="de-DE" dirty="0"/>
              <a:t>CAMARA – </a:t>
            </a:r>
            <a:r>
              <a:rPr lang="de-DE" dirty="0" err="1"/>
              <a:t>Scope</a:t>
            </a:r>
            <a:r>
              <a:rPr lang="de-DE" dirty="0"/>
              <a:t> / </a:t>
            </a:r>
            <a:r>
              <a:rPr lang="en-US" dirty="0"/>
              <a:t>Collaboration with</a:t>
            </a:r>
            <a:br>
              <a:rPr lang="en-US" dirty="0"/>
            </a:br>
            <a:r>
              <a:rPr lang="en-US" dirty="0"/>
              <a:t>Open Gateway and TM Forum</a:t>
            </a:r>
          </a:p>
        </p:txBody>
      </p:sp>
      <p:sp>
        <p:nvSpPr>
          <p:cNvPr id="32" name="Google Shape;1210;p225">
            <a:extLst>
              <a:ext uri="{FF2B5EF4-FFF2-40B4-BE49-F238E27FC236}">
                <a16:creationId xmlns:a16="http://schemas.microsoft.com/office/drawing/2014/main" id="{E7807CDA-8ACC-D654-7047-C8A7149FD82B}"/>
              </a:ext>
            </a:extLst>
          </p:cNvPr>
          <p:cNvSpPr txBox="1"/>
          <p:nvPr/>
        </p:nvSpPr>
        <p:spPr>
          <a:xfrm>
            <a:off x="534505" y="2705554"/>
            <a:ext cx="2141648"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dirty="0">
                <a:solidFill>
                  <a:schemeClr val="accent2"/>
                </a:solidFill>
                <a:latin typeface="Montserrat Medium" panose="00000600000000000000" pitchFamily="2" charset="0"/>
                <a:ea typeface="Montserrat Light"/>
                <a:cs typeface="Montserrat Light"/>
                <a:sym typeface="Montserrat Light"/>
              </a:rPr>
              <a:t>Service API “standardization”</a:t>
            </a:r>
            <a:endParaRPr sz="1600" dirty="0">
              <a:solidFill>
                <a:schemeClr val="accent2"/>
              </a:solidFill>
              <a:latin typeface="Montserrat Medium" panose="00000600000000000000" pitchFamily="2" charset="0"/>
              <a:ea typeface="Montserrat Light"/>
              <a:cs typeface="Montserrat Light"/>
              <a:sym typeface="Montserrat Light"/>
            </a:endParaRPr>
          </a:p>
        </p:txBody>
      </p:sp>
      <p:sp>
        <p:nvSpPr>
          <p:cNvPr id="33" name="Google Shape;1210;p225">
            <a:extLst>
              <a:ext uri="{FF2B5EF4-FFF2-40B4-BE49-F238E27FC236}">
                <a16:creationId xmlns:a16="http://schemas.microsoft.com/office/drawing/2014/main" id="{63F49DF2-821D-9DB4-79D1-2B248306CB7E}"/>
              </a:ext>
            </a:extLst>
          </p:cNvPr>
          <p:cNvSpPr txBox="1"/>
          <p:nvPr/>
        </p:nvSpPr>
        <p:spPr>
          <a:xfrm>
            <a:off x="8768778" y="2633670"/>
            <a:ext cx="2141648"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dirty="0">
                <a:solidFill>
                  <a:schemeClr val="accent2"/>
                </a:solidFill>
                <a:latin typeface="Montserrat Medium" panose="00000600000000000000" pitchFamily="2" charset="0"/>
                <a:ea typeface="Montserrat Light"/>
                <a:cs typeface="Montserrat Light"/>
                <a:sym typeface="Montserrat Light"/>
              </a:rPr>
              <a:t>Standardization of distribution channels</a:t>
            </a:r>
            <a:endParaRPr sz="1600" dirty="0">
              <a:solidFill>
                <a:schemeClr val="accent2"/>
              </a:solidFill>
              <a:latin typeface="Montserrat Medium" panose="00000600000000000000" pitchFamily="2" charset="0"/>
              <a:ea typeface="Montserrat Light"/>
              <a:cs typeface="Montserrat Light"/>
              <a:sym typeface="Montserrat Light"/>
            </a:endParaRPr>
          </a:p>
        </p:txBody>
      </p:sp>
      <p:sp>
        <p:nvSpPr>
          <p:cNvPr id="34" name="Google Shape;1210;p225">
            <a:extLst>
              <a:ext uri="{FF2B5EF4-FFF2-40B4-BE49-F238E27FC236}">
                <a16:creationId xmlns:a16="http://schemas.microsoft.com/office/drawing/2014/main" id="{DF83ADEB-E95C-4D23-A913-08567E16D765}"/>
              </a:ext>
            </a:extLst>
          </p:cNvPr>
          <p:cNvSpPr txBox="1"/>
          <p:nvPr/>
        </p:nvSpPr>
        <p:spPr>
          <a:xfrm>
            <a:off x="6649552" y="5652929"/>
            <a:ext cx="2141648"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dirty="0">
                <a:solidFill>
                  <a:schemeClr val="accent2"/>
                </a:solidFill>
                <a:latin typeface="Montserrat Medium" panose="00000600000000000000" pitchFamily="2" charset="0"/>
                <a:ea typeface="Montserrat Light"/>
                <a:cs typeface="Montserrat Light"/>
                <a:sym typeface="Montserrat Light"/>
              </a:rPr>
              <a:t>Operate API standardization</a:t>
            </a:r>
            <a:endParaRPr sz="1600" dirty="0">
              <a:solidFill>
                <a:schemeClr val="accent2"/>
              </a:solidFill>
              <a:latin typeface="Montserrat Medium" panose="00000600000000000000" pitchFamily="2" charset="0"/>
              <a:ea typeface="Montserrat Light"/>
              <a:cs typeface="Montserrat Light"/>
              <a:sym typeface="Montserrat Light"/>
            </a:endParaRPr>
          </a:p>
        </p:txBody>
      </p:sp>
    </p:spTree>
    <p:extLst>
      <p:ext uri="{BB962C8B-B14F-4D97-AF65-F5344CB8AC3E}">
        <p14:creationId xmlns:p14="http://schemas.microsoft.com/office/powerpoint/2010/main" val="288646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94197F2-9F54-35F9-AF13-254EAE4BCEB7}"/>
              </a:ext>
            </a:extLst>
          </p:cNvPr>
          <p:cNvGraphicFramePr>
            <a:graphicFrameLocks noChangeAspect="1"/>
          </p:cNvGraphicFramePr>
          <p:nvPr>
            <p:custDataLst>
              <p:tags r:id="rId1"/>
            </p:custDataLst>
            <p:extLst>
              <p:ext uri="{D42A27DB-BD31-4B8C-83A1-F6EECF244321}">
                <p14:modId xmlns:p14="http://schemas.microsoft.com/office/powerpoint/2010/main" val="40937555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994197F2-9F54-35F9-AF13-254EAE4BCEB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1947403"/>
            <a:ext cx="10944225" cy="4124383"/>
          </a:xfrm>
        </p:spPr>
        <p:txBody>
          <a:bodyPr/>
          <a:lstStyle/>
          <a:p>
            <a:r>
              <a:rPr lang="en-US" sz="1600" dirty="0">
                <a:latin typeface="Montserrat SemiBold" panose="00000700000000000000" pitchFamily="2" charset="0"/>
              </a:rPr>
              <a:t>The scope of the CAMARA Project is:</a:t>
            </a:r>
          </a:p>
          <a:p>
            <a:pPr marL="285750" indent="-285750">
              <a:buFont typeface="Montserrat Light" panose="020B0604020202020204" pitchFamily="34" charset="0"/>
              <a:buChar char="•"/>
            </a:pPr>
            <a:r>
              <a:rPr lang="en-US" sz="1600" dirty="0">
                <a:latin typeface="Montserrat SemiBold" panose="00000700000000000000" pitchFamily="2" charset="0"/>
              </a:rPr>
              <a:t>Collect API requirements </a:t>
            </a:r>
            <a:r>
              <a:rPr lang="en-US" sz="1600" dirty="0"/>
              <a:t>from GSMA Operator Platform Group and other sources </a:t>
            </a:r>
          </a:p>
          <a:p>
            <a:pPr marL="285750" indent="-285750">
              <a:buFont typeface="Montserrat Light" panose="020B0604020202020204" pitchFamily="34" charset="0"/>
              <a:buChar char="•"/>
            </a:pPr>
            <a:r>
              <a:rPr lang="en-US" sz="1600" dirty="0">
                <a:latin typeface="Montserrat SemiBold" panose="00000700000000000000" pitchFamily="2" charset="0"/>
              </a:rPr>
              <a:t>Define Service APIs and Service Management APIs</a:t>
            </a:r>
          </a:p>
          <a:p>
            <a:pPr marL="285750" indent="-285750">
              <a:buFont typeface="Montserrat Light" panose="020B0604020202020204" pitchFamily="34" charset="0"/>
              <a:buChar char="•"/>
            </a:pPr>
            <a:r>
              <a:rPr lang="en-US" sz="1600" dirty="0"/>
              <a:t>Create test plans / cases / tools from an API consumer perspective</a:t>
            </a:r>
          </a:p>
          <a:p>
            <a:pPr marL="285750" indent="-285750">
              <a:buFont typeface="Montserrat Light" panose="020B0604020202020204" pitchFamily="34" charset="0"/>
              <a:buChar char="•"/>
            </a:pPr>
            <a:r>
              <a:rPr lang="en-US" sz="1600" dirty="0">
                <a:latin typeface="Montserrat SemiBold" panose="00000700000000000000" pitchFamily="2" charset="0"/>
              </a:rPr>
              <a:t>Develop and test Service APIs and Service Management APIs</a:t>
            </a:r>
          </a:p>
          <a:p>
            <a:pPr marL="285750" indent="-285750">
              <a:buFont typeface="Montserrat Light" panose="020B0604020202020204" pitchFamily="34" charset="0"/>
              <a:buChar char="•"/>
            </a:pPr>
            <a:r>
              <a:rPr lang="en-US" sz="1600" dirty="0"/>
              <a:t>Create developer friendly </a:t>
            </a:r>
            <a:r>
              <a:rPr lang="en-US" sz="1600" dirty="0">
                <a:latin typeface="Montserrat SemiBold" panose="00000700000000000000" pitchFamily="2" charset="0"/>
              </a:rPr>
              <a:t>documentation</a:t>
            </a:r>
            <a:endParaRPr lang="en-US" sz="1600" dirty="0"/>
          </a:p>
          <a:p>
            <a:r>
              <a:rPr lang="en-US" sz="1600" dirty="0">
                <a:latin typeface="Montserrat SemiBold" panose="00000700000000000000" pitchFamily="2" charset="0"/>
              </a:rPr>
              <a:t>The following deliverables are provided by the CAMARA Project:</a:t>
            </a:r>
          </a:p>
          <a:p>
            <a:pPr marL="285750" indent="-285750">
              <a:buFont typeface="Montserrat Light" panose="020B0604020202020204" pitchFamily="34" charset="0"/>
              <a:buChar char="•"/>
            </a:pPr>
            <a:r>
              <a:rPr lang="en-US" sz="1600" dirty="0">
                <a:latin typeface="Montserrat SemiBold" panose="00000700000000000000" pitchFamily="2" charset="0"/>
              </a:rPr>
              <a:t>Service API and Service Management API definitions and documentation</a:t>
            </a:r>
          </a:p>
          <a:p>
            <a:pPr marL="285750" indent="-285750">
              <a:buFont typeface="Montserrat Light" panose="020B0604020202020204" pitchFamily="34" charset="0"/>
              <a:buChar char="•"/>
            </a:pPr>
            <a:r>
              <a:rPr lang="en-US" sz="1600" dirty="0"/>
              <a:t>Optionally Service API and Service Management API code and</a:t>
            </a:r>
          </a:p>
          <a:p>
            <a:pPr marL="285750" indent="-285750">
              <a:buFont typeface="Montserrat Light" panose="020B0604020202020204" pitchFamily="34" charset="0"/>
              <a:buChar char="•"/>
            </a:pPr>
            <a:r>
              <a:rPr lang="en-US" sz="1600" dirty="0"/>
              <a:t>Test plans, cases and tools for the APIs all contained in deployment packages. </a:t>
            </a:r>
            <a:endParaRPr lang="de-DE" sz="1600" dirty="0"/>
          </a:p>
          <a:p>
            <a:r>
              <a:rPr lang="en-US" sz="1600" dirty="0"/>
              <a:t>Project resources can be found in the </a:t>
            </a:r>
            <a:r>
              <a:rPr lang="en-US" sz="1600" dirty="0">
                <a:latin typeface="Montserrat SemiBold" panose="00000700000000000000" pitchFamily="2" charset="0"/>
              </a:rPr>
              <a:t>GitHub repository</a:t>
            </a:r>
            <a:r>
              <a:rPr lang="en-US" sz="1600" dirty="0"/>
              <a:t>: </a:t>
            </a:r>
            <a:r>
              <a:rPr lang="en-US" sz="1600" dirty="0">
                <a:hlinkClick r:id="rId6"/>
              </a:rPr>
              <a:t>https://github.com/camaraproject</a:t>
            </a:r>
            <a:r>
              <a:rPr lang="en-US" sz="1600" dirty="0"/>
              <a:t>.</a:t>
            </a:r>
          </a:p>
          <a:p>
            <a:endParaRPr lang="de-DE" sz="1600" dirty="0"/>
          </a:p>
        </p:txBody>
      </p:sp>
      <p:pic>
        <p:nvPicPr>
          <p:cNvPr id="5" name="Grafik 4" descr="Internet der Dinge Silhouette">
            <a:extLst>
              <a:ext uri="{FF2B5EF4-FFF2-40B4-BE49-F238E27FC236}">
                <a16:creationId xmlns:a16="http://schemas.microsoft.com/office/drawing/2014/main" id="{51B0A609-C05B-C10E-D2CC-C3C7C02521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393275"/>
            <a:ext cx="2806892" cy="2806892"/>
          </a:xfrm>
          <a:prstGeom prst="rect">
            <a:avLst/>
          </a:prstGeom>
        </p:spPr>
      </p:pic>
    </p:spTree>
    <p:extLst>
      <p:ext uri="{BB962C8B-B14F-4D97-AF65-F5344CB8AC3E}">
        <p14:creationId xmlns:p14="http://schemas.microsoft.com/office/powerpoint/2010/main" val="1281953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15129327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 API </a:t>
            </a:r>
            <a:br>
              <a:rPr lang="de-DE" dirty="0"/>
            </a:br>
            <a:r>
              <a:rPr lang="de-DE" dirty="0"/>
              <a:t>Distribution Options</a:t>
            </a:r>
          </a:p>
        </p:txBody>
      </p:sp>
      <p:sp>
        <p:nvSpPr>
          <p:cNvPr id="12" name="TextBox 130">
            <a:extLst>
              <a:ext uri="{FF2B5EF4-FFF2-40B4-BE49-F238E27FC236}">
                <a16:creationId xmlns:a16="http://schemas.microsoft.com/office/drawing/2014/main" id="{F0EEC9D0-1860-C688-7904-3064792BF73F}"/>
              </a:ext>
            </a:extLst>
          </p:cNvPr>
          <p:cNvSpPr txBox="1"/>
          <p:nvPr/>
        </p:nvSpPr>
        <p:spPr>
          <a:xfrm>
            <a:off x="1342565" y="1766868"/>
            <a:ext cx="3570655" cy="338554"/>
          </a:xfrm>
          <a:prstGeom prst="rect">
            <a:avLst/>
          </a:prstGeom>
          <a:noFill/>
          <a:ln>
            <a:noFill/>
          </a:ln>
        </p:spPr>
        <p:txBody>
          <a:bodyPr wrap="square" rtlCol="0">
            <a:spAutoFit/>
          </a:bodyPr>
          <a:lstStyle/>
          <a:p>
            <a:pPr algn="ctr"/>
            <a:r>
              <a:rPr lang="en-US" sz="1600" dirty="0">
                <a:latin typeface="Montserrat SemiBold" panose="00000700000000000000" pitchFamily="2" charset="0"/>
              </a:rPr>
              <a:t>Single-Operator Relationship</a:t>
            </a:r>
          </a:p>
        </p:txBody>
      </p:sp>
      <p:cxnSp>
        <p:nvCxnSpPr>
          <p:cNvPr id="13" name="Straight Connector 129">
            <a:extLst>
              <a:ext uri="{FF2B5EF4-FFF2-40B4-BE49-F238E27FC236}">
                <a16:creationId xmlns:a16="http://schemas.microsoft.com/office/drawing/2014/main" id="{51A2FF9A-D914-48C8-37AB-91CC26C0F9D9}"/>
              </a:ext>
            </a:extLst>
          </p:cNvPr>
          <p:cNvCxnSpPr/>
          <p:nvPr/>
        </p:nvCxnSpPr>
        <p:spPr>
          <a:xfrm>
            <a:off x="1342565" y="2119621"/>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4" name="Gruppieren 13">
            <a:extLst>
              <a:ext uri="{FF2B5EF4-FFF2-40B4-BE49-F238E27FC236}">
                <a16:creationId xmlns:a16="http://schemas.microsoft.com/office/drawing/2014/main" id="{6B7FE80A-1EFC-C917-D8F2-BFB1AB1DA94A}"/>
              </a:ext>
            </a:extLst>
          </p:cNvPr>
          <p:cNvGrpSpPr/>
          <p:nvPr/>
        </p:nvGrpSpPr>
        <p:grpSpPr>
          <a:xfrm>
            <a:off x="6595882" y="4083162"/>
            <a:ext cx="3583625" cy="352753"/>
            <a:chOff x="6481641" y="3958307"/>
            <a:chExt cx="3583625" cy="352753"/>
          </a:xfrm>
        </p:grpSpPr>
        <p:sp>
          <p:nvSpPr>
            <p:cNvPr id="15" name="TextBox 132">
              <a:extLst>
                <a:ext uri="{FF2B5EF4-FFF2-40B4-BE49-F238E27FC236}">
                  <a16:creationId xmlns:a16="http://schemas.microsoft.com/office/drawing/2014/main" id="{1A4692EB-EBA8-6198-6A53-FEDA2137EDDD}"/>
                </a:ext>
              </a:extLst>
            </p:cNvPr>
            <p:cNvSpPr txBox="1"/>
            <p:nvPr/>
          </p:nvSpPr>
          <p:spPr>
            <a:xfrm>
              <a:off x="6481641" y="3958307"/>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Single-Operator “API Roaming”</a:t>
              </a:r>
            </a:p>
          </p:txBody>
        </p:sp>
        <p:cxnSp>
          <p:nvCxnSpPr>
            <p:cNvPr id="16" name="Straight Connector 131">
              <a:extLst>
                <a:ext uri="{FF2B5EF4-FFF2-40B4-BE49-F238E27FC236}">
                  <a16:creationId xmlns:a16="http://schemas.microsoft.com/office/drawing/2014/main" id="{B774052D-6CFE-182A-00C3-3FE4F855C885}"/>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7" name="Gruppieren 16">
            <a:extLst>
              <a:ext uri="{FF2B5EF4-FFF2-40B4-BE49-F238E27FC236}">
                <a16:creationId xmlns:a16="http://schemas.microsoft.com/office/drawing/2014/main" id="{406D0E3C-C058-0D33-8BC6-E34A5C87CAB1}"/>
              </a:ext>
            </a:extLst>
          </p:cNvPr>
          <p:cNvGrpSpPr/>
          <p:nvPr/>
        </p:nvGrpSpPr>
        <p:grpSpPr>
          <a:xfrm>
            <a:off x="6595882" y="1758579"/>
            <a:ext cx="3764359" cy="352753"/>
            <a:chOff x="6468671" y="1033256"/>
            <a:chExt cx="3764359" cy="352753"/>
          </a:xfrm>
        </p:grpSpPr>
        <p:sp>
          <p:nvSpPr>
            <p:cNvPr id="18" name="TextBox 134">
              <a:extLst>
                <a:ext uri="{FF2B5EF4-FFF2-40B4-BE49-F238E27FC236}">
                  <a16:creationId xmlns:a16="http://schemas.microsoft.com/office/drawing/2014/main" id="{CE914CBA-0BF8-3403-AC30-D8EE5E2564A1}"/>
                </a:ext>
              </a:extLst>
            </p:cNvPr>
            <p:cNvSpPr txBox="1"/>
            <p:nvPr/>
          </p:nvSpPr>
          <p:spPr>
            <a:xfrm>
              <a:off x="6468671" y="1033256"/>
              <a:ext cx="3764359" cy="338554"/>
            </a:xfrm>
            <a:prstGeom prst="rect">
              <a:avLst/>
            </a:prstGeom>
            <a:noFill/>
          </p:spPr>
          <p:txBody>
            <a:bodyPr wrap="square" rtlCol="0">
              <a:spAutoFit/>
            </a:bodyPr>
            <a:lstStyle/>
            <a:p>
              <a:pPr algn="ctr"/>
              <a:r>
                <a:rPr lang="en-US" sz="1600" dirty="0">
                  <a:latin typeface="Montserrat SemiBold" panose="00000700000000000000" pitchFamily="2" charset="0"/>
                </a:rPr>
                <a:t>Multi-Operator Relationship</a:t>
              </a:r>
            </a:p>
          </p:txBody>
        </p:sp>
        <p:cxnSp>
          <p:nvCxnSpPr>
            <p:cNvPr id="19" name="Straight Connector 133">
              <a:extLst>
                <a:ext uri="{FF2B5EF4-FFF2-40B4-BE49-F238E27FC236}">
                  <a16:creationId xmlns:a16="http://schemas.microsoft.com/office/drawing/2014/main" id="{A31756C4-DABE-2CAA-894A-9DAF95DA4461}"/>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a:extLst>
              <a:ext uri="{FF2B5EF4-FFF2-40B4-BE49-F238E27FC236}">
                <a16:creationId xmlns:a16="http://schemas.microsoft.com/office/drawing/2014/main" id="{774D742D-38B4-EC54-71A2-B037CCF634EC}"/>
              </a:ext>
            </a:extLst>
          </p:cNvPr>
          <p:cNvGrpSpPr/>
          <p:nvPr/>
        </p:nvGrpSpPr>
        <p:grpSpPr>
          <a:xfrm>
            <a:off x="1342565" y="4083162"/>
            <a:ext cx="3583625" cy="352753"/>
            <a:chOff x="1215354" y="3955925"/>
            <a:chExt cx="3583625" cy="352753"/>
          </a:xfrm>
        </p:grpSpPr>
        <p:sp>
          <p:nvSpPr>
            <p:cNvPr id="21" name="TextBox 136">
              <a:extLst>
                <a:ext uri="{FF2B5EF4-FFF2-40B4-BE49-F238E27FC236}">
                  <a16:creationId xmlns:a16="http://schemas.microsoft.com/office/drawing/2014/main" id="{00862576-3CD0-D37F-62EA-A54BFD9CAD79}"/>
                </a:ext>
              </a:extLst>
            </p:cNvPr>
            <p:cNvSpPr txBox="1"/>
            <p:nvPr/>
          </p:nvSpPr>
          <p:spPr>
            <a:xfrm>
              <a:off x="1215354" y="3955925"/>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Operator Aggregation</a:t>
              </a:r>
            </a:p>
          </p:txBody>
        </p:sp>
        <p:cxnSp>
          <p:nvCxnSpPr>
            <p:cNvPr id="22" name="Straight Connector 135">
              <a:extLst>
                <a:ext uri="{FF2B5EF4-FFF2-40B4-BE49-F238E27FC236}">
                  <a16:creationId xmlns:a16="http://schemas.microsoft.com/office/drawing/2014/main" id="{C6D1E7E6-139C-70C1-93B4-D89A336F7AF1}"/>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 name="Gruppieren 4">
            <a:extLst>
              <a:ext uri="{FF2B5EF4-FFF2-40B4-BE49-F238E27FC236}">
                <a16:creationId xmlns:a16="http://schemas.microsoft.com/office/drawing/2014/main" id="{7C802F99-2F52-2785-965D-4EA6F647874E}"/>
              </a:ext>
            </a:extLst>
          </p:cNvPr>
          <p:cNvGrpSpPr/>
          <p:nvPr/>
        </p:nvGrpSpPr>
        <p:grpSpPr>
          <a:xfrm>
            <a:off x="1342564" y="2241048"/>
            <a:ext cx="3568948" cy="1635906"/>
            <a:chOff x="1342564" y="2249594"/>
            <a:chExt cx="3568948" cy="1635906"/>
          </a:xfrm>
        </p:grpSpPr>
        <p:sp>
          <p:nvSpPr>
            <p:cNvPr id="9" name="Rechteck 8">
              <a:extLst>
                <a:ext uri="{FF2B5EF4-FFF2-40B4-BE49-F238E27FC236}">
                  <a16:creationId xmlns:a16="http://schemas.microsoft.com/office/drawing/2014/main" id="{E05C015B-CFCC-758E-A1E9-D2A554B76D0A}"/>
                </a:ext>
              </a:extLst>
            </p:cNvPr>
            <p:cNvSpPr/>
            <p:nvPr/>
          </p:nvSpPr>
          <p:spPr>
            <a:xfrm>
              <a:off x="1342566" y="3618675"/>
              <a:ext cx="1699738"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Telco SEP 1</a:t>
              </a:r>
            </a:p>
          </p:txBody>
        </p:sp>
        <p:sp>
          <p:nvSpPr>
            <p:cNvPr id="11" name="Rechteck 10">
              <a:extLst>
                <a:ext uri="{FF2B5EF4-FFF2-40B4-BE49-F238E27FC236}">
                  <a16:creationId xmlns:a16="http://schemas.microsoft.com/office/drawing/2014/main" id="{0C59B562-FEC2-D3E2-84CF-EA74EC4B0DAA}"/>
                </a:ext>
              </a:extLst>
            </p:cNvPr>
            <p:cNvSpPr/>
            <p:nvPr/>
          </p:nvSpPr>
          <p:spPr>
            <a:xfrm>
              <a:off x="2213603" y="2936262"/>
              <a:ext cx="1826870" cy="266825"/>
            </a:xfrm>
            <a:prstGeom prst="rect">
              <a:avLst/>
            </a:prstGeom>
            <a:solidFill>
              <a:srgbClr val="FFBF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Aggregator</a:t>
              </a:r>
            </a:p>
          </p:txBody>
        </p:sp>
        <p:sp>
          <p:nvSpPr>
            <p:cNvPr id="25" name="Rechteck 24">
              <a:extLst>
                <a:ext uri="{FF2B5EF4-FFF2-40B4-BE49-F238E27FC236}">
                  <a16:creationId xmlns:a16="http://schemas.microsoft.com/office/drawing/2014/main" id="{364111CE-55D5-A6C2-2D30-F63694016C5F}"/>
                </a:ext>
              </a:extLst>
            </p:cNvPr>
            <p:cNvSpPr/>
            <p:nvPr/>
          </p:nvSpPr>
          <p:spPr>
            <a:xfrm>
              <a:off x="3211774" y="3618674"/>
              <a:ext cx="1699738" cy="266825"/>
            </a:xfrm>
            <a:prstGeom prst="rect">
              <a:avLst/>
            </a:prstGeom>
            <a:solidFill>
              <a:srgbClr val="9DD2F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Telco SEP 2</a:t>
              </a:r>
            </a:p>
          </p:txBody>
        </p:sp>
        <p:sp>
          <p:nvSpPr>
            <p:cNvPr id="26" name="Rechteck 25">
              <a:extLst>
                <a:ext uri="{FF2B5EF4-FFF2-40B4-BE49-F238E27FC236}">
                  <a16:creationId xmlns:a16="http://schemas.microsoft.com/office/drawing/2014/main" id="{F9A7EA4B-E550-8799-183B-237D5EBF0A97}"/>
                </a:ext>
              </a:extLst>
            </p:cNvPr>
            <p:cNvSpPr/>
            <p:nvPr/>
          </p:nvSpPr>
          <p:spPr>
            <a:xfrm>
              <a:off x="1342565" y="2939593"/>
              <a:ext cx="802429"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Portal 1</a:t>
              </a:r>
            </a:p>
          </p:txBody>
        </p:sp>
        <p:sp>
          <p:nvSpPr>
            <p:cNvPr id="27" name="Rechteck 26">
              <a:extLst>
                <a:ext uri="{FF2B5EF4-FFF2-40B4-BE49-F238E27FC236}">
                  <a16:creationId xmlns:a16="http://schemas.microsoft.com/office/drawing/2014/main" id="{25078951-368E-2FE6-BECB-2D0E8D32E67A}"/>
                </a:ext>
              </a:extLst>
            </p:cNvPr>
            <p:cNvSpPr/>
            <p:nvPr/>
          </p:nvSpPr>
          <p:spPr>
            <a:xfrm>
              <a:off x="4109083" y="2939592"/>
              <a:ext cx="802429" cy="266825"/>
            </a:xfrm>
            <a:prstGeom prst="rect">
              <a:avLst/>
            </a:prstGeom>
            <a:solidFill>
              <a:srgbClr val="9DD2F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Portal 2</a:t>
              </a:r>
            </a:p>
          </p:txBody>
        </p:sp>
        <p:sp>
          <p:nvSpPr>
            <p:cNvPr id="28" name="Rechteck 27">
              <a:extLst>
                <a:ext uri="{FF2B5EF4-FFF2-40B4-BE49-F238E27FC236}">
                  <a16:creationId xmlns:a16="http://schemas.microsoft.com/office/drawing/2014/main" id="{0BC2EA02-8E2E-9E25-CB30-A07A9ABF167A}"/>
                </a:ext>
              </a:extLst>
            </p:cNvPr>
            <p:cNvSpPr/>
            <p:nvPr/>
          </p:nvSpPr>
          <p:spPr>
            <a:xfrm>
              <a:off x="1342564" y="2249594"/>
              <a:ext cx="3568947" cy="266825"/>
            </a:xfrm>
            <a:prstGeom prst="rect">
              <a:avLst/>
            </a:prstGeom>
            <a:solidFill>
              <a:srgbClr val="FFB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End Consumer</a:t>
              </a:r>
            </a:p>
          </p:txBody>
        </p:sp>
        <p:cxnSp>
          <p:nvCxnSpPr>
            <p:cNvPr id="30" name="Gerader Verbinder 29">
              <a:extLst>
                <a:ext uri="{FF2B5EF4-FFF2-40B4-BE49-F238E27FC236}">
                  <a16:creationId xmlns:a16="http://schemas.microsoft.com/office/drawing/2014/main" id="{E22AD6F6-53D1-6E1A-73F0-809EB3A8EC60}"/>
                </a:ext>
              </a:extLst>
            </p:cNvPr>
            <p:cNvCxnSpPr/>
            <p:nvPr/>
          </p:nvCxnSpPr>
          <p:spPr>
            <a:xfrm>
              <a:off x="4708733" y="3203087"/>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E006A6DD-F963-316A-5533-506D266D4767}"/>
                </a:ext>
              </a:extLst>
            </p:cNvPr>
            <p:cNvCxnSpPr/>
            <p:nvPr/>
          </p:nvCxnSpPr>
          <p:spPr>
            <a:xfrm>
              <a:off x="4314202" y="3203087"/>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7AA1A507-57D0-AE79-5F0E-C99B977A73AF}"/>
                </a:ext>
              </a:extLst>
            </p:cNvPr>
            <p:cNvCxnSpPr/>
            <p:nvPr/>
          </p:nvCxnSpPr>
          <p:spPr>
            <a:xfrm>
              <a:off x="3810001" y="3203087"/>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E3F49BB4-8548-0C42-87E7-36EE2CAFACEB}"/>
                </a:ext>
              </a:extLst>
            </p:cNvPr>
            <p:cNvCxnSpPr/>
            <p:nvPr/>
          </p:nvCxnSpPr>
          <p:spPr>
            <a:xfrm>
              <a:off x="3415470" y="3203087"/>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642B247C-546E-BBB9-5361-C0B68CC8F074}"/>
                </a:ext>
              </a:extLst>
            </p:cNvPr>
            <p:cNvCxnSpPr/>
            <p:nvPr/>
          </p:nvCxnSpPr>
          <p:spPr>
            <a:xfrm>
              <a:off x="1731947" y="2520675"/>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Gerader Verbinder 91">
              <a:extLst>
                <a:ext uri="{FF2B5EF4-FFF2-40B4-BE49-F238E27FC236}">
                  <a16:creationId xmlns:a16="http://schemas.microsoft.com/office/drawing/2014/main" id="{C6314132-8EC9-A22A-F82C-A9ABA24A6171}"/>
                </a:ext>
              </a:extLst>
            </p:cNvPr>
            <p:cNvCxnSpPr/>
            <p:nvPr/>
          </p:nvCxnSpPr>
          <p:spPr>
            <a:xfrm>
              <a:off x="2848313" y="3210673"/>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93" name="Gerader Verbinder 92">
              <a:extLst>
                <a:ext uri="{FF2B5EF4-FFF2-40B4-BE49-F238E27FC236}">
                  <a16:creationId xmlns:a16="http://schemas.microsoft.com/office/drawing/2014/main" id="{0F715E88-58EE-99D6-AED7-9D6384B062C8}"/>
                </a:ext>
              </a:extLst>
            </p:cNvPr>
            <p:cNvCxnSpPr/>
            <p:nvPr/>
          </p:nvCxnSpPr>
          <p:spPr>
            <a:xfrm>
              <a:off x="2453782" y="3210673"/>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94" name="Gerader Verbinder 93">
              <a:extLst>
                <a:ext uri="{FF2B5EF4-FFF2-40B4-BE49-F238E27FC236}">
                  <a16:creationId xmlns:a16="http://schemas.microsoft.com/office/drawing/2014/main" id="{EE9DA219-CE49-125D-0E8A-72D978EA6030}"/>
                </a:ext>
              </a:extLst>
            </p:cNvPr>
            <p:cNvCxnSpPr/>
            <p:nvPr/>
          </p:nvCxnSpPr>
          <p:spPr>
            <a:xfrm>
              <a:off x="1949581" y="3210673"/>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5" name="Gerader Verbinder 94">
              <a:extLst>
                <a:ext uri="{FF2B5EF4-FFF2-40B4-BE49-F238E27FC236}">
                  <a16:creationId xmlns:a16="http://schemas.microsoft.com/office/drawing/2014/main" id="{D884C66F-7E5F-457F-93BE-4BCA9F7DE7CE}"/>
                </a:ext>
              </a:extLst>
            </p:cNvPr>
            <p:cNvCxnSpPr/>
            <p:nvPr/>
          </p:nvCxnSpPr>
          <p:spPr>
            <a:xfrm>
              <a:off x="1555050" y="3210673"/>
              <a:ext cx="0" cy="415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 name="Gruppieren 5">
            <a:extLst>
              <a:ext uri="{FF2B5EF4-FFF2-40B4-BE49-F238E27FC236}">
                <a16:creationId xmlns:a16="http://schemas.microsoft.com/office/drawing/2014/main" id="{F7FB7141-5C7E-3D5C-2D23-9B6D4BF51A4D}"/>
              </a:ext>
            </a:extLst>
          </p:cNvPr>
          <p:cNvGrpSpPr/>
          <p:nvPr/>
        </p:nvGrpSpPr>
        <p:grpSpPr>
          <a:xfrm>
            <a:off x="6591790" y="2227194"/>
            <a:ext cx="3568948" cy="1635906"/>
            <a:chOff x="1342563" y="4576631"/>
            <a:chExt cx="3568948" cy="1635906"/>
          </a:xfrm>
        </p:grpSpPr>
        <p:sp>
          <p:nvSpPr>
            <p:cNvPr id="39" name="Rechteck 38">
              <a:extLst>
                <a:ext uri="{FF2B5EF4-FFF2-40B4-BE49-F238E27FC236}">
                  <a16:creationId xmlns:a16="http://schemas.microsoft.com/office/drawing/2014/main" id="{D393B96E-BB60-A369-AE51-1F94569C37C9}"/>
                </a:ext>
              </a:extLst>
            </p:cNvPr>
            <p:cNvSpPr/>
            <p:nvPr/>
          </p:nvSpPr>
          <p:spPr>
            <a:xfrm>
              <a:off x="1342565" y="5945712"/>
              <a:ext cx="1699738"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Telco SEP 1</a:t>
              </a:r>
            </a:p>
          </p:txBody>
        </p:sp>
        <p:sp>
          <p:nvSpPr>
            <p:cNvPr id="40" name="Rechteck 39">
              <a:extLst>
                <a:ext uri="{FF2B5EF4-FFF2-40B4-BE49-F238E27FC236}">
                  <a16:creationId xmlns:a16="http://schemas.microsoft.com/office/drawing/2014/main" id="{B9E11937-A245-4DCC-CC54-DBD745043157}"/>
                </a:ext>
              </a:extLst>
            </p:cNvPr>
            <p:cNvSpPr/>
            <p:nvPr/>
          </p:nvSpPr>
          <p:spPr>
            <a:xfrm>
              <a:off x="2213602" y="5263299"/>
              <a:ext cx="1826870" cy="266825"/>
            </a:xfrm>
            <a:prstGeom prst="rect">
              <a:avLst/>
            </a:prstGeom>
            <a:solidFill>
              <a:srgbClr val="FFBF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Aggregator</a:t>
              </a:r>
            </a:p>
          </p:txBody>
        </p:sp>
        <p:sp>
          <p:nvSpPr>
            <p:cNvPr id="41" name="Rechteck 40">
              <a:extLst>
                <a:ext uri="{FF2B5EF4-FFF2-40B4-BE49-F238E27FC236}">
                  <a16:creationId xmlns:a16="http://schemas.microsoft.com/office/drawing/2014/main" id="{072356D1-2C7E-B428-DE50-44C7C79191F0}"/>
                </a:ext>
              </a:extLst>
            </p:cNvPr>
            <p:cNvSpPr/>
            <p:nvPr/>
          </p:nvSpPr>
          <p:spPr>
            <a:xfrm>
              <a:off x="3211773" y="5945711"/>
              <a:ext cx="1699738"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Telco SEP 2</a:t>
              </a:r>
            </a:p>
          </p:txBody>
        </p:sp>
        <p:sp>
          <p:nvSpPr>
            <p:cNvPr id="42" name="Rechteck 41">
              <a:extLst>
                <a:ext uri="{FF2B5EF4-FFF2-40B4-BE49-F238E27FC236}">
                  <a16:creationId xmlns:a16="http://schemas.microsoft.com/office/drawing/2014/main" id="{41D39271-6139-9D19-82D2-887B09CF23A7}"/>
                </a:ext>
              </a:extLst>
            </p:cNvPr>
            <p:cNvSpPr/>
            <p:nvPr/>
          </p:nvSpPr>
          <p:spPr>
            <a:xfrm>
              <a:off x="1342564" y="5266630"/>
              <a:ext cx="802429"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Portal 1</a:t>
              </a:r>
            </a:p>
          </p:txBody>
        </p:sp>
        <p:sp>
          <p:nvSpPr>
            <p:cNvPr id="43" name="Rechteck 42">
              <a:extLst>
                <a:ext uri="{FF2B5EF4-FFF2-40B4-BE49-F238E27FC236}">
                  <a16:creationId xmlns:a16="http://schemas.microsoft.com/office/drawing/2014/main" id="{AA334362-1BB3-350C-9EED-84DE73418B52}"/>
                </a:ext>
              </a:extLst>
            </p:cNvPr>
            <p:cNvSpPr/>
            <p:nvPr/>
          </p:nvSpPr>
          <p:spPr>
            <a:xfrm>
              <a:off x="4109082" y="5266629"/>
              <a:ext cx="802429"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Portal 2</a:t>
              </a:r>
            </a:p>
          </p:txBody>
        </p:sp>
        <p:sp>
          <p:nvSpPr>
            <p:cNvPr id="44" name="Rechteck 43">
              <a:extLst>
                <a:ext uri="{FF2B5EF4-FFF2-40B4-BE49-F238E27FC236}">
                  <a16:creationId xmlns:a16="http://schemas.microsoft.com/office/drawing/2014/main" id="{FF6F410C-C08D-5260-D3A2-2B423D96BC37}"/>
                </a:ext>
              </a:extLst>
            </p:cNvPr>
            <p:cNvSpPr/>
            <p:nvPr/>
          </p:nvSpPr>
          <p:spPr>
            <a:xfrm>
              <a:off x="1342563" y="4576631"/>
              <a:ext cx="3568947" cy="266825"/>
            </a:xfrm>
            <a:prstGeom prst="rect">
              <a:avLst/>
            </a:prstGeom>
            <a:solidFill>
              <a:srgbClr val="FFB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End Consumer</a:t>
              </a:r>
            </a:p>
          </p:txBody>
        </p:sp>
        <p:cxnSp>
          <p:nvCxnSpPr>
            <p:cNvPr id="45" name="Gerader Verbinder 44">
              <a:extLst>
                <a:ext uri="{FF2B5EF4-FFF2-40B4-BE49-F238E27FC236}">
                  <a16:creationId xmlns:a16="http://schemas.microsoft.com/office/drawing/2014/main" id="{65824DF2-F57C-639B-4463-904D35B0B764}"/>
                </a:ext>
              </a:extLst>
            </p:cNvPr>
            <p:cNvCxnSpPr/>
            <p:nvPr/>
          </p:nvCxnSpPr>
          <p:spPr>
            <a:xfrm>
              <a:off x="4708732" y="5530124"/>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3B5644BA-101B-1724-D70D-830922211504}"/>
                </a:ext>
              </a:extLst>
            </p:cNvPr>
            <p:cNvCxnSpPr/>
            <p:nvPr/>
          </p:nvCxnSpPr>
          <p:spPr>
            <a:xfrm>
              <a:off x="4314201" y="5530124"/>
              <a:ext cx="0" cy="415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C69BBF4E-2E22-343A-300B-A9EAC1663487}"/>
                </a:ext>
              </a:extLst>
            </p:cNvPr>
            <p:cNvCxnSpPr/>
            <p:nvPr/>
          </p:nvCxnSpPr>
          <p:spPr>
            <a:xfrm>
              <a:off x="3810000" y="5530124"/>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BEC71245-F476-55DC-3C04-AD24F45E942C}"/>
                </a:ext>
              </a:extLst>
            </p:cNvPr>
            <p:cNvCxnSpPr/>
            <p:nvPr/>
          </p:nvCxnSpPr>
          <p:spPr>
            <a:xfrm>
              <a:off x="3415469" y="5530124"/>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696F33FC-42CC-32EF-6F5E-0A085C947E43}"/>
                </a:ext>
              </a:extLst>
            </p:cNvPr>
            <p:cNvCxnSpPr/>
            <p:nvPr/>
          </p:nvCxnSpPr>
          <p:spPr>
            <a:xfrm>
              <a:off x="1731946" y="4847712"/>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9F9E10B6-262B-C526-3162-311F8BB190E8}"/>
                </a:ext>
              </a:extLst>
            </p:cNvPr>
            <p:cNvCxnSpPr/>
            <p:nvPr/>
          </p:nvCxnSpPr>
          <p:spPr>
            <a:xfrm>
              <a:off x="4490813" y="4847712"/>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Gerader Verbinder 95">
              <a:extLst>
                <a:ext uri="{FF2B5EF4-FFF2-40B4-BE49-F238E27FC236}">
                  <a16:creationId xmlns:a16="http://schemas.microsoft.com/office/drawing/2014/main" id="{29967145-EF14-0F3F-26CF-ED7E13B71FE8}"/>
                </a:ext>
              </a:extLst>
            </p:cNvPr>
            <p:cNvCxnSpPr/>
            <p:nvPr/>
          </p:nvCxnSpPr>
          <p:spPr>
            <a:xfrm>
              <a:off x="2848313" y="5530124"/>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97" name="Gerader Verbinder 96">
              <a:extLst>
                <a:ext uri="{FF2B5EF4-FFF2-40B4-BE49-F238E27FC236}">
                  <a16:creationId xmlns:a16="http://schemas.microsoft.com/office/drawing/2014/main" id="{098525C9-3C13-6788-A994-30782FC74C07}"/>
                </a:ext>
              </a:extLst>
            </p:cNvPr>
            <p:cNvCxnSpPr/>
            <p:nvPr/>
          </p:nvCxnSpPr>
          <p:spPr>
            <a:xfrm>
              <a:off x="2453782" y="5530124"/>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98" name="Gerader Verbinder 97">
              <a:extLst>
                <a:ext uri="{FF2B5EF4-FFF2-40B4-BE49-F238E27FC236}">
                  <a16:creationId xmlns:a16="http://schemas.microsoft.com/office/drawing/2014/main" id="{6D590509-0224-23DE-F29D-7F52B0EB9B50}"/>
                </a:ext>
              </a:extLst>
            </p:cNvPr>
            <p:cNvCxnSpPr/>
            <p:nvPr/>
          </p:nvCxnSpPr>
          <p:spPr>
            <a:xfrm>
              <a:off x="1949581" y="5530124"/>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Gerader Verbinder 98">
              <a:extLst>
                <a:ext uri="{FF2B5EF4-FFF2-40B4-BE49-F238E27FC236}">
                  <a16:creationId xmlns:a16="http://schemas.microsoft.com/office/drawing/2014/main" id="{18A98235-DEE2-12A6-EC9D-8C05108F0012}"/>
                </a:ext>
              </a:extLst>
            </p:cNvPr>
            <p:cNvCxnSpPr/>
            <p:nvPr/>
          </p:nvCxnSpPr>
          <p:spPr>
            <a:xfrm>
              <a:off x="1555050" y="5530124"/>
              <a:ext cx="0" cy="415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 name="Gruppieren 7">
            <a:extLst>
              <a:ext uri="{FF2B5EF4-FFF2-40B4-BE49-F238E27FC236}">
                <a16:creationId xmlns:a16="http://schemas.microsoft.com/office/drawing/2014/main" id="{40E2D74E-AF00-2602-02C6-E60832A7D66D}"/>
              </a:ext>
            </a:extLst>
          </p:cNvPr>
          <p:cNvGrpSpPr/>
          <p:nvPr/>
        </p:nvGrpSpPr>
        <p:grpSpPr>
          <a:xfrm>
            <a:off x="1349903" y="4557340"/>
            <a:ext cx="3568948" cy="1635906"/>
            <a:chOff x="6610565" y="4576631"/>
            <a:chExt cx="3568948" cy="1635906"/>
          </a:xfrm>
        </p:grpSpPr>
        <p:sp>
          <p:nvSpPr>
            <p:cNvPr id="55" name="Rechteck 54">
              <a:extLst>
                <a:ext uri="{FF2B5EF4-FFF2-40B4-BE49-F238E27FC236}">
                  <a16:creationId xmlns:a16="http://schemas.microsoft.com/office/drawing/2014/main" id="{3E32CD1A-BE78-CE04-FAFC-26406A84FA1E}"/>
                </a:ext>
              </a:extLst>
            </p:cNvPr>
            <p:cNvSpPr/>
            <p:nvPr/>
          </p:nvSpPr>
          <p:spPr>
            <a:xfrm>
              <a:off x="6610567" y="5945712"/>
              <a:ext cx="1699738"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Telco SEP 1</a:t>
              </a:r>
            </a:p>
          </p:txBody>
        </p:sp>
        <p:sp>
          <p:nvSpPr>
            <p:cNvPr id="56" name="Rechteck 55">
              <a:extLst>
                <a:ext uri="{FF2B5EF4-FFF2-40B4-BE49-F238E27FC236}">
                  <a16:creationId xmlns:a16="http://schemas.microsoft.com/office/drawing/2014/main" id="{C55B6704-567B-0A49-8934-3E803940E85D}"/>
                </a:ext>
              </a:extLst>
            </p:cNvPr>
            <p:cNvSpPr/>
            <p:nvPr/>
          </p:nvSpPr>
          <p:spPr>
            <a:xfrm>
              <a:off x="7481604" y="5263299"/>
              <a:ext cx="1826870" cy="266825"/>
            </a:xfrm>
            <a:prstGeom prst="rect">
              <a:avLst/>
            </a:prstGeom>
            <a:solidFill>
              <a:srgbClr val="FFB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Aggregator</a:t>
              </a:r>
            </a:p>
          </p:txBody>
        </p:sp>
        <p:sp>
          <p:nvSpPr>
            <p:cNvPr id="57" name="Rechteck 56">
              <a:extLst>
                <a:ext uri="{FF2B5EF4-FFF2-40B4-BE49-F238E27FC236}">
                  <a16:creationId xmlns:a16="http://schemas.microsoft.com/office/drawing/2014/main" id="{45988C52-4C87-0438-7CE2-3ABE23D1DD33}"/>
                </a:ext>
              </a:extLst>
            </p:cNvPr>
            <p:cNvSpPr/>
            <p:nvPr/>
          </p:nvSpPr>
          <p:spPr>
            <a:xfrm>
              <a:off x="8479775" y="5945711"/>
              <a:ext cx="1699738"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Telco SEP 2</a:t>
              </a:r>
            </a:p>
          </p:txBody>
        </p:sp>
        <p:sp>
          <p:nvSpPr>
            <p:cNvPr id="58" name="Rechteck 57">
              <a:extLst>
                <a:ext uri="{FF2B5EF4-FFF2-40B4-BE49-F238E27FC236}">
                  <a16:creationId xmlns:a16="http://schemas.microsoft.com/office/drawing/2014/main" id="{45CF5825-0912-8925-5FDA-03D7A3902DAA}"/>
                </a:ext>
              </a:extLst>
            </p:cNvPr>
            <p:cNvSpPr/>
            <p:nvPr/>
          </p:nvSpPr>
          <p:spPr>
            <a:xfrm>
              <a:off x="6610566" y="5266630"/>
              <a:ext cx="802429" cy="266825"/>
            </a:xfrm>
            <a:prstGeom prst="rect">
              <a:avLst/>
            </a:prstGeom>
            <a:solidFill>
              <a:srgbClr val="9DD2F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Portal 1</a:t>
              </a:r>
            </a:p>
          </p:txBody>
        </p:sp>
        <p:sp>
          <p:nvSpPr>
            <p:cNvPr id="59" name="Rechteck 58">
              <a:extLst>
                <a:ext uri="{FF2B5EF4-FFF2-40B4-BE49-F238E27FC236}">
                  <a16:creationId xmlns:a16="http://schemas.microsoft.com/office/drawing/2014/main" id="{DE8B42F0-8F5E-FAB6-7653-5654F6B2C1A7}"/>
                </a:ext>
              </a:extLst>
            </p:cNvPr>
            <p:cNvSpPr/>
            <p:nvPr/>
          </p:nvSpPr>
          <p:spPr>
            <a:xfrm>
              <a:off x="9377084" y="5266629"/>
              <a:ext cx="802429" cy="266825"/>
            </a:xfrm>
            <a:prstGeom prst="rect">
              <a:avLst/>
            </a:prstGeom>
            <a:solidFill>
              <a:srgbClr val="9DD2F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Portal 2</a:t>
              </a:r>
            </a:p>
          </p:txBody>
        </p:sp>
        <p:sp>
          <p:nvSpPr>
            <p:cNvPr id="60" name="Rechteck 59">
              <a:extLst>
                <a:ext uri="{FF2B5EF4-FFF2-40B4-BE49-F238E27FC236}">
                  <a16:creationId xmlns:a16="http://schemas.microsoft.com/office/drawing/2014/main" id="{1F11712F-0527-727C-B424-3E51EC4B280B}"/>
                </a:ext>
              </a:extLst>
            </p:cNvPr>
            <p:cNvSpPr/>
            <p:nvPr/>
          </p:nvSpPr>
          <p:spPr>
            <a:xfrm>
              <a:off x="6610565" y="4576631"/>
              <a:ext cx="3568947" cy="266825"/>
            </a:xfrm>
            <a:prstGeom prst="rect">
              <a:avLst/>
            </a:prstGeom>
            <a:solidFill>
              <a:srgbClr val="FFB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End Consumer</a:t>
              </a:r>
            </a:p>
          </p:txBody>
        </p:sp>
        <p:cxnSp>
          <p:nvCxnSpPr>
            <p:cNvPr id="61" name="Gerader Verbinder 60">
              <a:extLst>
                <a:ext uri="{FF2B5EF4-FFF2-40B4-BE49-F238E27FC236}">
                  <a16:creationId xmlns:a16="http://schemas.microsoft.com/office/drawing/2014/main" id="{A58CAA59-6BF1-4D24-9BF4-D133430E7016}"/>
                </a:ext>
              </a:extLst>
            </p:cNvPr>
            <p:cNvCxnSpPr/>
            <p:nvPr/>
          </p:nvCxnSpPr>
          <p:spPr>
            <a:xfrm>
              <a:off x="9976734" y="5530124"/>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0EEACF2B-23DD-BCD6-0A9C-63430A8C9C8C}"/>
                </a:ext>
              </a:extLst>
            </p:cNvPr>
            <p:cNvCxnSpPr/>
            <p:nvPr/>
          </p:nvCxnSpPr>
          <p:spPr>
            <a:xfrm>
              <a:off x="9582203" y="5530124"/>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9F6116D5-42A5-FBF8-B5F0-7F6AD1281D1E}"/>
                </a:ext>
              </a:extLst>
            </p:cNvPr>
            <p:cNvCxnSpPr/>
            <p:nvPr/>
          </p:nvCxnSpPr>
          <p:spPr>
            <a:xfrm>
              <a:off x="9078002" y="5530124"/>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26BCF15F-1EDB-AB77-C981-0D42AC734518}"/>
                </a:ext>
              </a:extLst>
            </p:cNvPr>
            <p:cNvCxnSpPr/>
            <p:nvPr/>
          </p:nvCxnSpPr>
          <p:spPr>
            <a:xfrm>
              <a:off x="8683471" y="5530124"/>
              <a:ext cx="0" cy="415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69E21192-9F08-3367-8BD3-A55120439B05}"/>
                </a:ext>
              </a:extLst>
            </p:cNvPr>
            <p:cNvCxnSpPr/>
            <p:nvPr/>
          </p:nvCxnSpPr>
          <p:spPr>
            <a:xfrm>
              <a:off x="8401458" y="4847712"/>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Gerader Verbinder 99">
              <a:extLst>
                <a:ext uri="{FF2B5EF4-FFF2-40B4-BE49-F238E27FC236}">
                  <a16:creationId xmlns:a16="http://schemas.microsoft.com/office/drawing/2014/main" id="{EBAD988B-B9E5-3FAD-CC95-390A250D4C8C}"/>
                </a:ext>
              </a:extLst>
            </p:cNvPr>
            <p:cNvCxnSpPr/>
            <p:nvPr/>
          </p:nvCxnSpPr>
          <p:spPr>
            <a:xfrm>
              <a:off x="8102553" y="5530124"/>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a16="http://schemas.microsoft.com/office/drawing/2014/main" id="{86BBB605-A757-340F-D066-5C43EBDE72A6}"/>
                </a:ext>
              </a:extLst>
            </p:cNvPr>
            <p:cNvCxnSpPr/>
            <p:nvPr/>
          </p:nvCxnSpPr>
          <p:spPr>
            <a:xfrm>
              <a:off x="7708022" y="5530124"/>
              <a:ext cx="0" cy="415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97AAC3FE-2101-C54A-A8F9-3122012222DB}"/>
                </a:ext>
              </a:extLst>
            </p:cNvPr>
            <p:cNvCxnSpPr/>
            <p:nvPr/>
          </p:nvCxnSpPr>
          <p:spPr>
            <a:xfrm>
              <a:off x="7203821" y="5530124"/>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a16="http://schemas.microsoft.com/office/drawing/2014/main" id="{D6CBBA3A-86AC-993A-C07D-50121F571573}"/>
                </a:ext>
              </a:extLst>
            </p:cNvPr>
            <p:cNvCxnSpPr/>
            <p:nvPr/>
          </p:nvCxnSpPr>
          <p:spPr>
            <a:xfrm>
              <a:off x="6809290" y="5530124"/>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grpSp>
      <p:grpSp>
        <p:nvGrpSpPr>
          <p:cNvPr id="7" name="Gruppieren 6">
            <a:extLst>
              <a:ext uri="{FF2B5EF4-FFF2-40B4-BE49-F238E27FC236}">
                <a16:creationId xmlns:a16="http://schemas.microsoft.com/office/drawing/2014/main" id="{2A06FDE6-B261-FD8B-A213-9310B6293C01}"/>
              </a:ext>
            </a:extLst>
          </p:cNvPr>
          <p:cNvGrpSpPr/>
          <p:nvPr/>
        </p:nvGrpSpPr>
        <p:grpSpPr>
          <a:xfrm>
            <a:off x="6590722" y="4556986"/>
            <a:ext cx="3568948" cy="1635906"/>
            <a:chOff x="6595882" y="2253850"/>
            <a:chExt cx="3568948" cy="1635906"/>
          </a:xfrm>
        </p:grpSpPr>
        <p:sp>
          <p:nvSpPr>
            <p:cNvPr id="71" name="Rechteck 70">
              <a:extLst>
                <a:ext uri="{FF2B5EF4-FFF2-40B4-BE49-F238E27FC236}">
                  <a16:creationId xmlns:a16="http://schemas.microsoft.com/office/drawing/2014/main" id="{0888F796-719B-D86B-0E4D-E9B00242BC40}"/>
                </a:ext>
              </a:extLst>
            </p:cNvPr>
            <p:cNvSpPr/>
            <p:nvPr/>
          </p:nvSpPr>
          <p:spPr>
            <a:xfrm>
              <a:off x="6595884" y="3622931"/>
              <a:ext cx="1699738"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Telco SEP 1</a:t>
              </a:r>
            </a:p>
          </p:txBody>
        </p:sp>
        <p:sp>
          <p:nvSpPr>
            <p:cNvPr id="72" name="Rechteck 71">
              <a:extLst>
                <a:ext uri="{FF2B5EF4-FFF2-40B4-BE49-F238E27FC236}">
                  <a16:creationId xmlns:a16="http://schemas.microsoft.com/office/drawing/2014/main" id="{50C5B69F-541C-D050-0520-A39CBE1EAAED}"/>
                </a:ext>
              </a:extLst>
            </p:cNvPr>
            <p:cNvSpPr/>
            <p:nvPr/>
          </p:nvSpPr>
          <p:spPr>
            <a:xfrm>
              <a:off x="7466921" y="2940518"/>
              <a:ext cx="1826870" cy="266825"/>
            </a:xfrm>
            <a:prstGeom prst="rect">
              <a:avLst/>
            </a:prstGeom>
            <a:solidFill>
              <a:srgbClr val="FFBF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Aggregator</a:t>
              </a:r>
            </a:p>
          </p:txBody>
        </p:sp>
        <p:sp>
          <p:nvSpPr>
            <p:cNvPr id="73" name="Rechteck 72">
              <a:extLst>
                <a:ext uri="{FF2B5EF4-FFF2-40B4-BE49-F238E27FC236}">
                  <a16:creationId xmlns:a16="http://schemas.microsoft.com/office/drawing/2014/main" id="{581A81BA-16A4-B1AF-BCF0-26F60745BE20}"/>
                </a:ext>
              </a:extLst>
            </p:cNvPr>
            <p:cNvSpPr/>
            <p:nvPr/>
          </p:nvSpPr>
          <p:spPr>
            <a:xfrm>
              <a:off x="8465092" y="3622930"/>
              <a:ext cx="1699738"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Telco SEP 2</a:t>
              </a:r>
            </a:p>
          </p:txBody>
        </p:sp>
        <p:sp>
          <p:nvSpPr>
            <p:cNvPr id="74" name="Rechteck 73">
              <a:extLst>
                <a:ext uri="{FF2B5EF4-FFF2-40B4-BE49-F238E27FC236}">
                  <a16:creationId xmlns:a16="http://schemas.microsoft.com/office/drawing/2014/main" id="{482C9ED7-3C73-068D-02F9-678435F68DF7}"/>
                </a:ext>
              </a:extLst>
            </p:cNvPr>
            <p:cNvSpPr/>
            <p:nvPr/>
          </p:nvSpPr>
          <p:spPr>
            <a:xfrm>
              <a:off x="6595883" y="2943849"/>
              <a:ext cx="802429" cy="266825"/>
            </a:xfrm>
            <a:prstGeom prst="rect">
              <a:avLst/>
            </a:prstGeom>
            <a:solidFill>
              <a:srgbClr val="9DD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Portal 1</a:t>
              </a:r>
            </a:p>
          </p:txBody>
        </p:sp>
        <p:sp>
          <p:nvSpPr>
            <p:cNvPr id="75" name="Rechteck 74">
              <a:extLst>
                <a:ext uri="{FF2B5EF4-FFF2-40B4-BE49-F238E27FC236}">
                  <a16:creationId xmlns:a16="http://schemas.microsoft.com/office/drawing/2014/main" id="{9D7C6C11-FFBB-2D2B-3CA1-14FB519AE00F}"/>
                </a:ext>
              </a:extLst>
            </p:cNvPr>
            <p:cNvSpPr/>
            <p:nvPr/>
          </p:nvSpPr>
          <p:spPr>
            <a:xfrm>
              <a:off x="9362401" y="2943848"/>
              <a:ext cx="802429" cy="266825"/>
            </a:xfrm>
            <a:prstGeom prst="rect">
              <a:avLst/>
            </a:prstGeom>
            <a:solidFill>
              <a:srgbClr val="9DD2F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bg1">
                      <a:lumMod val="65000"/>
                    </a:schemeClr>
                  </a:solidFill>
                  <a:latin typeface="Montserrat Medium" panose="00000600000000000000" pitchFamily="2" charset="0"/>
                </a:rPr>
                <a:t>Portal 2</a:t>
              </a:r>
            </a:p>
          </p:txBody>
        </p:sp>
        <p:sp>
          <p:nvSpPr>
            <p:cNvPr id="76" name="Rechteck 75">
              <a:extLst>
                <a:ext uri="{FF2B5EF4-FFF2-40B4-BE49-F238E27FC236}">
                  <a16:creationId xmlns:a16="http://schemas.microsoft.com/office/drawing/2014/main" id="{AD18D78D-BCF4-5A3F-56C2-EA4A30C67CD8}"/>
                </a:ext>
              </a:extLst>
            </p:cNvPr>
            <p:cNvSpPr/>
            <p:nvPr/>
          </p:nvSpPr>
          <p:spPr>
            <a:xfrm>
              <a:off x="6595882" y="2253850"/>
              <a:ext cx="3568947" cy="266825"/>
            </a:xfrm>
            <a:prstGeom prst="rect">
              <a:avLst/>
            </a:prstGeom>
            <a:solidFill>
              <a:srgbClr val="FFB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latin typeface="Montserrat Medium" panose="00000600000000000000" pitchFamily="2" charset="0"/>
                </a:rPr>
                <a:t>End Consumer</a:t>
              </a:r>
            </a:p>
          </p:txBody>
        </p:sp>
        <p:cxnSp>
          <p:nvCxnSpPr>
            <p:cNvPr id="77" name="Gerader Verbinder 76">
              <a:extLst>
                <a:ext uri="{FF2B5EF4-FFF2-40B4-BE49-F238E27FC236}">
                  <a16:creationId xmlns:a16="http://schemas.microsoft.com/office/drawing/2014/main" id="{82F860A8-0FFD-873F-7D70-7AA21A155106}"/>
                </a:ext>
              </a:extLst>
            </p:cNvPr>
            <p:cNvCxnSpPr/>
            <p:nvPr/>
          </p:nvCxnSpPr>
          <p:spPr>
            <a:xfrm>
              <a:off x="9962051" y="3207343"/>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4B6B4E24-BE81-334F-3B6E-6754557D0AC8}"/>
                </a:ext>
              </a:extLst>
            </p:cNvPr>
            <p:cNvCxnSpPr/>
            <p:nvPr/>
          </p:nvCxnSpPr>
          <p:spPr>
            <a:xfrm>
              <a:off x="9567520" y="3207343"/>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83" name="Gerader Verbinder 82">
              <a:extLst>
                <a:ext uri="{FF2B5EF4-FFF2-40B4-BE49-F238E27FC236}">
                  <a16:creationId xmlns:a16="http://schemas.microsoft.com/office/drawing/2014/main" id="{206F3ED1-534B-2BD6-FDF1-E36BC393D985}"/>
                </a:ext>
              </a:extLst>
            </p:cNvPr>
            <p:cNvCxnSpPr/>
            <p:nvPr/>
          </p:nvCxnSpPr>
          <p:spPr>
            <a:xfrm>
              <a:off x="9063319" y="3207343"/>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F68A8E2C-42C0-7698-D5DC-DBB5223C559A}"/>
                </a:ext>
              </a:extLst>
            </p:cNvPr>
            <p:cNvCxnSpPr/>
            <p:nvPr/>
          </p:nvCxnSpPr>
          <p:spPr>
            <a:xfrm>
              <a:off x="8668788" y="3207343"/>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85" name="Gerader Verbinder 84">
              <a:extLst>
                <a:ext uri="{FF2B5EF4-FFF2-40B4-BE49-F238E27FC236}">
                  <a16:creationId xmlns:a16="http://schemas.microsoft.com/office/drawing/2014/main" id="{AA527313-C566-8FCF-4873-72CE027B273C}"/>
                </a:ext>
              </a:extLst>
            </p:cNvPr>
            <p:cNvCxnSpPr/>
            <p:nvPr/>
          </p:nvCxnSpPr>
          <p:spPr>
            <a:xfrm>
              <a:off x="7002357" y="2528261"/>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Gerader Verbinder 85">
              <a:extLst>
                <a:ext uri="{FF2B5EF4-FFF2-40B4-BE49-F238E27FC236}">
                  <a16:creationId xmlns:a16="http://schemas.microsoft.com/office/drawing/2014/main" id="{98D62771-66EC-096D-0C21-7BA7F68B47C2}"/>
                </a:ext>
              </a:extLst>
            </p:cNvPr>
            <p:cNvCxnSpPr>
              <a:cxnSpLocks/>
            </p:cNvCxnSpPr>
            <p:nvPr/>
          </p:nvCxnSpPr>
          <p:spPr>
            <a:xfrm>
              <a:off x="6786092" y="3216595"/>
              <a:ext cx="1867730" cy="4020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Gerader Verbinder 88">
              <a:extLst>
                <a:ext uri="{FF2B5EF4-FFF2-40B4-BE49-F238E27FC236}">
                  <a16:creationId xmlns:a16="http://schemas.microsoft.com/office/drawing/2014/main" id="{9E378D05-DFEE-F17C-9DEB-4028747E335D}"/>
                </a:ext>
              </a:extLst>
            </p:cNvPr>
            <p:cNvCxnSpPr>
              <a:cxnSpLocks/>
            </p:cNvCxnSpPr>
            <p:nvPr/>
          </p:nvCxnSpPr>
          <p:spPr>
            <a:xfrm>
              <a:off x="7198910" y="3221542"/>
              <a:ext cx="1845972" cy="39647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a16="http://schemas.microsoft.com/office/drawing/2014/main" id="{0D3DFE44-FD86-6755-964D-4A61F3816792}"/>
                </a:ext>
              </a:extLst>
            </p:cNvPr>
            <p:cNvCxnSpPr/>
            <p:nvPr/>
          </p:nvCxnSpPr>
          <p:spPr>
            <a:xfrm>
              <a:off x="8102553" y="3210673"/>
              <a:ext cx="0" cy="415587"/>
            </a:xfrm>
            <a:prstGeom prst="line">
              <a:avLst/>
            </a:prstGeom>
            <a:ln w="38100">
              <a:solidFill>
                <a:schemeClr val="accent2">
                  <a:alpha val="30000"/>
                </a:schemeClr>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a:extLst>
                <a:ext uri="{FF2B5EF4-FFF2-40B4-BE49-F238E27FC236}">
                  <a16:creationId xmlns:a16="http://schemas.microsoft.com/office/drawing/2014/main" id="{CCEA1F48-04EF-5B4B-055A-F537C571DF61}"/>
                </a:ext>
              </a:extLst>
            </p:cNvPr>
            <p:cNvCxnSpPr/>
            <p:nvPr/>
          </p:nvCxnSpPr>
          <p:spPr>
            <a:xfrm>
              <a:off x="7708022" y="3210673"/>
              <a:ext cx="0" cy="415587"/>
            </a:xfrm>
            <a:prstGeom prst="line">
              <a:avLst/>
            </a:prstGeom>
            <a:ln w="38100">
              <a:solidFill>
                <a:srgbClr val="FF0000">
                  <a:alpha val="30000"/>
                </a:srgbClr>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a:extLst>
                <a:ext uri="{FF2B5EF4-FFF2-40B4-BE49-F238E27FC236}">
                  <a16:creationId xmlns:a16="http://schemas.microsoft.com/office/drawing/2014/main" id="{DB72DD94-1A46-E37B-574F-E06C6274D039}"/>
                </a:ext>
              </a:extLst>
            </p:cNvPr>
            <p:cNvCxnSpPr/>
            <p:nvPr/>
          </p:nvCxnSpPr>
          <p:spPr>
            <a:xfrm>
              <a:off x="7203821" y="3210673"/>
              <a:ext cx="0" cy="4155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a:extLst>
                <a:ext uri="{FF2B5EF4-FFF2-40B4-BE49-F238E27FC236}">
                  <a16:creationId xmlns:a16="http://schemas.microsoft.com/office/drawing/2014/main" id="{F67B7EC0-0F87-0F84-1355-6CBF8B7EFAEB}"/>
                </a:ext>
              </a:extLst>
            </p:cNvPr>
            <p:cNvCxnSpPr/>
            <p:nvPr/>
          </p:nvCxnSpPr>
          <p:spPr>
            <a:xfrm>
              <a:off x="6809290" y="3210673"/>
              <a:ext cx="0" cy="4155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Inhaltsplatzhalter 2">
            <a:extLst>
              <a:ext uri="{FF2B5EF4-FFF2-40B4-BE49-F238E27FC236}">
                <a16:creationId xmlns:a16="http://schemas.microsoft.com/office/drawing/2014/main" id="{46420A75-7F40-D9E5-8BD4-6ECBC420A262}"/>
              </a:ext>
            </a:extLst>
          </p:cNvPr>
          <p:cNvSpPr>
            <a:spLocks noGrp="1"/>
          </p:cNvSpPr>
          <p:nvPr>
            <p:ph sz="quarter" idx="10"/>
          </p:nvPr>
        </p:nvSpPr>
        <p:spPr>
          <a:xfrm>
            <a:off x="5319891" y="3456387"/>
            <a:ext cx="999079" cy="1592103"/>
          </a:xfrm>
        </p:spPr>
        <p:txBody>
          <a:bodyPr wrap="square">
            <a:spAutoFit/>
          </a:bodyPr>
          <a:lstStyle/>
          <a:p>
            <a:pPr>
              <a:spcBef>
                <a:spcPts val="0"/>
              </a:spcBef>
            </a:pPr>
            <a:r>
              <a:rPr lang="en-US" sz="1000" dirty="0"/>
              <a:t>Blue lines =</a:t>
            </a:r>
          </a:p>
          <a:p>
            <a:pPr>
              <a:spcBef>
                <a:spcPts val="0"/>
              </a:spcBef>
            </a:pPr>
            <a:r>
              <a:rPr lang="en-US" sz="1000" dirty="0"/>
              <a:t>CAMARA APIs</a:t>
            </a:r>
          </a:p>
          <a:p>
            <a:pPr>
              <a:spcBef>
                <a:spcPts val="0"/>
              </a:spcBef>
            </a:pPr>
            <a:endParaRPr lang="en-US" sz="1000" dirty="0"/>
          </a:p>
          <a:p>
            <a:pPr>
              <a:spcBef>
                <a:spcPts val="0"/>
              </a:spcBef>
            </a:pPr>
            <a:r>
              <a:rPr lang="en-US" sz="1000" dirty="0"/>
              <a:t>Red lines =</a:t>
            </a:r>
          </a:p>
          <a:p>
            <a:pPr>
              <a:spcBef>
                <a:spcPts val="0"/>
              </a:spcBef>
            </a:pPr>
            <a:r>
              <a:rPr lang="en-US" sz="1000" dirty="0"/>
              <a:t>Operate APIs</a:t>
            </a:r>
          </a:p>
          <a:p>
            <a:pPr>
              <a:spcBef>
                <a:spcPts val="0"/>
              </a:spcBef>
            </a:pPr>
            <a:endParaRPr lang="en-US" sz="1000" dirty="0"/>
          </a:p>
          <a:p>
            <a:pPr>
              <a:spcBef>
                <a:spcPts val="0"/>
              </a:spcBef>
            </a:pPr>
            <a:r>
              <a:rPr lang="en-US" sz="1000" dirty="0"/>
              <a:t>SEP= </a:t>
            </a:r>
            <a:br>
              <a:rPr lang="en-US" sz="1000" dirty="0"/>
            </a:br>
            <a:r>
              <a:rPr lang="en-US" sz="1000" dirty="0"/>
              <a:t>Service Exposure Platform</a:t>
            </a:r>
            <a:endParaRPr lang="de-DE" sz="1000" dirty="0"/>
          </a:p>
        </p:txBody>
      </p:sp>
    </p:spTree>
    <p:extLst>
      <p:ext uri="{BB962C8B-B14F-4D97-AF65-F5344CB8AC3E}">
        <p14:creationId xmlns:p14="http://schemas.microsoft.com/office/powerpoint/2010/main" val="1882084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523950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a:xfrm>
            <a:off x="444373" y="413152"/>
            <a:ext cx="7012717" cy="784516"/>
          </a:xfrm>
        </p:spPr>
        <p:txBody>
          <a:bodyPr vert="horz"/>
          <a:lstStyle/>
          <a:p>
            <a:r>
              <a:rPr lang="en-US" dirty="0"/>
              <a:t>What is different now in comparison</a:t>
            </a:r>
            <a:br>
              <a:rPr lang="en-US" dirty="0"/>
            </a:br>
            <a:r>
              <a:rPr lang="en-US" dirty="0"/>
              <a:t>to former API exposure trials?</a:t>
            </a:r>
            <a:endParaRPr lang="de-DE" dirty="0"/>
          </a:p>
        </p:txBody>
      </p:sp>
      <p:sp>
        <p:nvSpPr>
          <p:cNvPr id="4" name="TextBox 3">
            <a:extLst>
              <a:ext uri="{FF2B5EF4-FFF2-40B4-BE49-F238E27FC236}">
                <a16:creationId xmlns:a16="http://schemas.microsoft.com/office/drawing/2014/main" id="{51460722-DBF6-4424-9775-5AD07E484656}"/>
              </a:ext>
            </a:extLst>
          </p:cNvPr>
          <p:cNvSpPr txBox="1"/>
          <p:nvPr/>
        </p:nvSpPr>
        <p:spPr>
          <a:xfrm>
            <a:off x="444373" y="2324511"/>
            <a:ext cx="10613885" cy="3477875"/>
          </a:xfrm>
          <a:prstGeom prst="rect">
            <a:avLst/>
          </a:prstGeom>
          <a:noFill/>
        </p:spPr>
        <p:txBody>
          <a:bodyPr wrap="square" rtlCol="0">
            <a:spAutoFit/>
          </a:bodyPr>
          <a:lstStyle/>
          <a:p>
            <a:pPr marL="285750" indent="-285750">
              <a:buFont typeface="Montserrat Light" panose="020B0604020202020204" pitchFamily="34" charset="0"/>
              <a:buChar char="•"/>
            </a:pPr>
            <a:r>
              <a:rPr lang="en-US" sz="2000" dirty="0">
                <a:latin typeface="Montserrat Medium" panose="00000600000000000000" pitchFamily="2" charset="0"/>
              </a:rPr>
              <a:t>Simplicity</a:t>
            </a:r>
            <a:r>
              <a:rPr lang="en-US" sz="2000" dirty="0">
                <a:latin typeface="Montserrat Light" panose="00000400000000000000" pitchFamily="2" charset="0"/>
              </a:rPr>
              <a:t> – Telco complexity is hidden behind simple, easy to use APIs</a:t>
            </a:r>
          </a:p>
          <a:p>
            <a:pPr marL="285750" indent="-285750">
              <a:buFont typeface="Montserrat Light" panose="020B0604020202020204" pitchFamily="34" charset="0"/>
              <a:buChar char="•"/>
            </a:pPr>
            <a:endParaRPr lang="en-US" sz="2000" dirty="0">
              <a:latin typeface="Montserrat Light" panose="00000400000000000000" pitchFamily="2" charset="0"/>
            </a:endParaRPr>
          </a:p>
          <a:p>
            <a:pPr marL="285750" indent="-285750">
              <a:buFont typeface="Montserrat Light" panose="020B0604020202020204" pitchFamily="34" charset="0"/>
              <a:buChar char="•"/>
            </a:pPr>
            <a:r>
              <a:rPr lang="en-US" sz="2000" dirty="0">
                <a:latin typeface="Montserrat Medium" panose="00000600000000000000" pitchFamily="2" charset="0"/>
              </a:rPr>
              <a:t>Demand driven </a:t>
            </a:r>
            <a:r>
              <a:rPr lang="en-US" sz="2000" dirty="0">
                <a:latin typeface="Montserrat Light" panose="00000400000000000000" pitchFamily="2" charset="0"/>
              </a:rPr>
              <a:t>- Listening to customer’s voice and demand</a:t>
            </a:r>
          </a:p>
          <a:p>
            <a:pPr marL="285750" indent="-285750">
              <a:buFont typeface="Montserrat Light" panose="020B0604020202020204" pitchFamily="34" charset="0"/>
              <a:buChar char="•"/>
            </a:pPr>
            <a:endParaRPr lang="en-US" sz="2000" dirty="0">
              <a:latin typeface="Montserrat Light" panose="00000400000000000000" pitchFamily="2" charset="0"/>
            </a:endParaRPr>
          </a:p>
          <a:p>
            <a:pPr marL="285750" indent="-285750">
              <a:buFont typeface="Montserrat Light" panose="020B0604020202020204" pitchFamily="34" charset="0"/>
              <a:buChar char="•"/>
            </a:pPr>
            <a:r>
              <a:rPr lang="en-US" sz="2000" dirty="0">
                <a:latin typeface="Montserrat Medium" panose="00000600000000000000" pitchFamily="2" charset="0"/>
              </a:rPr>
              <a:t>Availability</a:t>
            </a:r>
            <a:r>
              <a:rPr lang="en-US" sz="2000" dirty="0">
                <a:latin typeface="Montserrat Light" panose="00000400000000000000" pitchFamily="2" charset="0"/>
              </a:rPr>
              <a:t> – Open APIs with great support of many operators on many platforms</a:t>
            </a:r>
          </a:p>
          <a:p>
            <a:pPr marL="285750" indent="-285750">
              <a:buFont typeface="Montserrat Light" panose="020B0604020202020204" pitchFamily="34" charset="0"/>
              <a:buChar char="•"/>
            </a:pPr>
            <a:endParaRPr lang="en-US" sz="2000" dirty="0">
              <a:latin typeface="Montserrat Light" panose="00000400000000000000" pitchFamily="2" charset="0"/>
            </a:endParaRPr>
          </a:p>
          <a:p>
            <a:pPr marL="285750" indent="-285750">
              <a:buFont typeface="Montserrat Light" panose="020B0604020202020204" pitchFamily="34" charset="0"/>
              <a:buChar char="•"/>
            </a:pPr>
            <a:r>
              <a:rPr lang="en-US" sz="2000" dirty="0">
                <a:latin typeface="Montserrat Medium" panose="00000600000000000000" pitchFamily="2" charset="0"/>
              </a:rPr>
              <a:t>Alignment</a:t>
            </a:r>
            <a:r>
              <a:rPr lang="en-US" sz="2000" dirty="0">
                <a:latin typeface="Montserrat Light" panose="00000400000000000000" pitchFamily="2" charset="0"/>
              </a:rPr>
              <a:t> - With standardization bodies like TM Forum or ETSI-MEC</a:t>
            </a:r>
          </a:p>
          <a:p>
            <a:pPr marL="285750" indent="-285750">
              <a:buFont typeface="Montserrat Light" panose="020B0604020202020204" pitchFamily="34" charset="0"/>
              <a:buChar char="•"/>
            </a:pPr>
            <a:endParaRPr lang="en-US" sz="2000" dirty="0">
              <a:latin typeface="Montserrat Light" panose="00000400000000000000" pitchFamily="2" charset="0"/>
            </a:endParaRPr>
          </a:p>
          <a:p>
            <a:pPr marL="285750" indent="-285750">
              <a:buFont typeface="Montserrat Light" panose="020B0604020202020204" pitchFamily="34" charset="0"/>
              <a:buChar char="•"/>
            </a:pPr>
            <a:r>
              <a:rPr lang="en-US" sz="2000" dirty="0">
                <a:latin typeface="Montserrat Medium" panose="00000600000000000000" pitchFamily="2" charset="0"/>
              </a:rPr>
              <a:t>Sustainability</a:t>
            </a:r>
            <a:r>
              <a:rPr lang="en-US" sz="2000" dirty="0">
                <a:latin typeface="Montserrat Light" panose="00000400000000000000" pitchFamily="2" charset="0"/>
              </a:rPr>
              <a:t> – We have the CEOs behind</a:t>
            </a:r>
          </a:p>
          <a:p>
            <a:pPr marL="285750" indent="-285750">
              <a:buFont typeface="Montserrat Light" panose="020B0604020202020204" pitchFamily="34" charset="0"/>
              <a:buChar char="•"/>
            </a:pPr>
            <a:endParaRPr lang="en-US" sz="2000" dirty="0">
              <a:latin typeface="Montserrat Light" panose="00000400000000000000" pitchFamily="2" charset="0"/>
            </a:endParaRPr>
          </a:p>
        </p:txBody>
      </p:sp>
    </p:spTree>
    <p:extLst>
      <p:ext uri="{BB962C8B-B14F-4D97-AF65-F5344CB8AC3E}">
        <p14:creationId xmlns:p14="http://schemas.microsoft.com/office/powerpoint/2010/main" val="895735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DE6ABD7-6439-BAEB-DDB5-CF531A95F273}"/>
              </a:ext>
            </a:extLst>
          </p:cNvPr>
          <p:cNvGraphicFramePr>
            <a:graphicFrameLocks noChangeAspect="1"/>
          </p:cNvGraphicFramePr>
          <p:nvPr>
            <p:custDataLst>
              <p:tags r:id="rId1"/>
            </p:custDataLst>
            <p:extLst>
              <p:ext uri="{D42A27DB-BD31-4B8C-83A1-F6EECF244321}">
                <p14:modId xmlns:p14="http://schemas.microsoft.com/office/powerpoint/2010/main" val="3746946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think-cell data - do not delete" hidden="1">
                        <a:extLst>
                          <a:ext uri="{FF2B5EF4-FFF2-40B4-BE49-F238E27FC236}">
                            <a16:creationId xmlns:a16="http://schemas.microsoft.com/office/drawing/2014/main" id="{5DE6ABD7-6439-BAEB-DDB5-CF531A95F27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we started…</a:t>
            </a:r>
            <a:endParaRPr lang="de-DE" dirty="0"/>
          </a:p>
        </p:txBody>
      </p:sp>
      <p:sp>
        <p:nvSpPr>
          <p:cNvPr id="3" name="Inhaltsplatzhalter 2">
            <a:extLst>
              <a:ext uri="{FF2B5EF4-FFF2-40B4-BE49-F238E27FC236}">
                <a16:creationId xmlns:a16="http://schemas.microsoft.com/office/drawing/2014/main" id="{45FA1B7E-7A42-C30C-631A-87B5B2844170}"/>
              </a:ext>
            </a:extLst>
          </p:cNvPr>
          <p:cNvSpPr>
            <a:spLocks noGrp="1"/>
          </p:cNvSpPr>
          <p:nvPr>
            <p:ph sz="quarter" idx="10"/>
          </p:nvPr>
        </p:nvSpPr>
        <p:spPr>
          <a:xfrm>
            <a:off x="428614" y="2465452"/>
            <a:ext cx="4239770" cy="2305932"/>
          </a:xfrm>
        </p:spPr>
        <p:txBody>
          <a:bodyPr/>
          <a:lstStyle/>
          <a:p>
            <a:r>
              <a:rPr lang="en-US" sz="1600" dirty="0"/>
              <a:t>Launched at MWC Barcelona 2022</a:t>
            </a:r>
          </a:p>
          <a:p>
            <a:r>
              <a:rPr lang="en-US" sz="1600" dirty="0"/>
              <a:t>22 Launch Partners</a:t>
            </a:r>
          </a:p>
          <a:p>
            <a:r>
              <a:rPr lang="en-US" sz="1600" dirty="0"/>
              <a:t>Supported by GSMA and Linux Foundation</a:t>
            </a:r>
          </a:p>
          <a:p>
            <a:r>
              <a:rPr lang="en-US" sz="1600" dirty="0"/>
              <a:t>Simple idea to “standardize” developer facing APIs</a:t>
            </a:r>
          </a:p>
          <a:p>
            <a:endParaRPr lang="de-DE" sz="1600" dirty="0"/>
          </a:p>
        </p:txBody>
      </p:sp>
      <p:grpSp>
        <p:nvGrpSpPr>
          <p:cNvPr id="6" name="Group 47">
            <a:extLst>
              <a:ext uri="{FF2B5EF4-FFF2-40B4-BE49-F238E27FC236}">
                <a16:creationId xmlns:a16="http://schemas.microsoft.com/office/drawing/2014/main" id="{95669FCE-F718-788F-7678-31D30885BC63}"/>
              </a:ext>
            </a:extLst>
          </p:cNvPr>
          <p:cNvGrpSpPr>
            <a:grpSpLocks noChangeAspect="1"/>
          </p:cNvGrpSpPr>
          <p:nvPr/>
        </p:nvGrpSpPr>
        <p:grpSpPr>
          <a:xfrm>
            <a:off x="4774214" y="2321655"/>
            <a:ext cx="6632494" cy="2864386"/>
            <a:chOff x="-29463" y="1726839"/>
            <a:chExt cx="11259573" cy="4862690"/>
          </a:xfrm>
        </p:grpSpPr>
        <p:pic>
          <p:nvPicPr>
            <p:cNvPr id="7" name="Picture 16">
              <a:extLst>
                <a:ext uri="{FF2B5EF4-FFF2-40B4-BE49-F238E27FC236}">
                  <a16:creationId xmlns:a16="http://schemas.microsoft.com/office/drawing/2014/main" id="{F007D0C3-ED47-CAAD-A068-248862968F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7618" y="48714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a:extLst>
                <a:ext uri="{FF2B5EF4-FFF2-40B4-BE49-F238E27FC236}">
                  <a16:creationId xmlns:a16="http://schemas.microsoft.com/office/drawing/2014/main" id="{CD169C30-D38A-90F8-677D-56D76A4D1F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128" y="3796149"/>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a:extLst>
                <a:ext uri="{FF2B5EF4-FFF2-40B4-BE49-F238E27FC236}">
                  <a16:creationId xmlns:a16="http://schemas.microsoft.com/office/drawing/2014/main" id="{FB8909FD-3FC2-23E7-8675-7E2741EF5A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999" y="3679388"/>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a:extLst>
                <a:ext uri="{FF2B5EF4-FFF2-40B4-BE49-F238E27FC236}">
                  <a16:creationId xmlns:a16="http://schemas.microsoft.com/office/drawing/2014/main" id="{FF96D391-1C14-01A6-906B-B7A37AA090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5027" y="47001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5AC253EF-4694-98FF-A95A-315C423D8B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17067" y="1835816"/>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a:extLst>
                <a:ext uri="{FF2B5EF4-FFF2-40B4-BE49-F238E27FC236}">
                  <a16:creationId xmlns:a16="http://schemas.microsoft.com/office/drawing/2014/main" id="{475D4F8F-0A4C-B45B-A675-341421F83C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0040" y="1726839"/>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9">
              <a:extLst>
                <a:ext uri="{FF2B5EF4-FFF2-40B4-BE49-F238E27FC236}">
                  <a16:creationId xmlns:a16="http://schemas.microsoft.com/office/drawing/2014/main" id="{E5BAF327-EA27-0F65-AEF7-4223E6704628}"/>
                </a:ext>
              </a:extLst>
            </p:cNvPr>
            <p:cNvPicPr>
              <a:picLocks noChangeAspect="1"/>
            </p:cNvPicPr>
            <p:nvPr/>
          </p:nvPicPr>
          <p:blipFill>
            <a:blip r:embed="rId12"/>
            <a:stretch>
              <a:fillRect/>
            </a:stretch>
          </p:blipFill>
          <p:spPr>
            <a:xfrm>
              <a:off x="8920259" y="2733398"/>
              <a:ext cx="2124224" cy="1194875"/>
            </a:xfrm>
            <a:prstGeom prst="rect">
              <a:avLst/>
            </a:prstGeom>
          </p:spPr>
        </p:pic>
        <p:pic>
          <p:nvPicPr>
            <p:cNvPr id="14" name="Grafik 21">
              <a:extLst>
                <a:ext uri="{FF2B5EF4-FFF2-40B4-BE49-F238E27FC236}">
                  <a16:creationId xmlns:a16="http://schemas.microsoft.com/office/drawing/2014/main" id="{4B289340-442E-0EB9-6EB1-D90971FE19EE}"/>
                </a:ext>
              </a:extLst>
            </p:cNvPr>
            <p:cNvPicPr>
              <a:picLocks noChangeAspect="1"/>
            </p:cNvPicPr>
            <p:nvPr/>
          </p:nvPicPr>
          <p:blipFill>
            <a:blip r:embed="rId13"/>
            <a:stretch>
              <a:fillRect/>
            </a:stretch>
          </p:blipFill>
          <p:spPr>
            <a:xfrm>
              <a:off x="6585761" y="2854958"/>
              <a:ext cx="1741015" cy="951754"/>
            </a:xfrm>
            <a:prstGeom prst="rect">
              <a:avLst/>
            </a:prstGeom>
          </p:spPr>
        </p:pic>
        <p:pic>
          <p:nvPicPr>
            <p:cNvPr id="15" name="Grafik 22" descr="Ein Bild, das Text, Uhr, Messanzeige enthält.&#10;&#10;Automatisch generierte Beschreibung">
              <a:extLst>
                <a:ext uri="{FF2B5EF4-FFF2-40B4-BE49-F238E27FC236}">
                  <a16:creationId xmlns:a16="http://schemas.microsoft.com/office/drawing/2014/main" id="{75E5AACC-A739-F8F0-8879-8A445AC99B58}"/>
                </a:ext>
              </a:extLst>
            </p:cNvPr>
            <p:cNvPicPr>
              <a:picLocks noChangeAspect="1"/>
            </p:cNvPicPr>
            <p:nvPr/>
          </p:nvPicPr>
          <p:blipFill>
            <a:blip r:embed="rId14"/>
            <a:stretch>
              <a:fillRect/>
            </a:stretch>
          </p:blipFill>
          <p:spPr>
            <a:xfrm>
              <a:off x="9038854" y="4044732"/>
              <a:ext cx="2042161" cy="499195"/>
            </a:xfrm>
            <a:prstGeom prst="rect">
              <a:avLst/>
            </a:prstGeom>
          </p:spPr>
        </p:pic>
        <p:pic>
          <p:nvPicPr>
            <p:cNvPr id="16" name="Grafik 5">
              <a:extLst>
                <a:ext uri="{FF2B5EF4-FFF2-40B4-BE49-F238E27FC236}">
                  <a16:creationId xmlns:a16="http://schemas.microsoft.com/office/drawing/2014/main" id="{8FAA76D7-C144-37A8-0189-B54BF677F90A}"/>
                </a:ext>
              </a:extLst>
            </p:cNvPr>
            <p:cNvPicPr>
              <a:picLocks noChangeAspect="1"/>
            </p:cNvPicPr>
            <p:nvPr/>
          </p:nvPicPr>
          <p:blipFill>
            <a:blip r:embed="rId15"/>
            <a:stretch>
              <a:fillRect/>
            </a:stretch>
          </p:blipFill>
          <p:spPr>
            <a:xfrm>
              <a:off x="4329410" y="1951031"/>
              <a:ext cx="592386" cy="641387"/>
            </a:xfrm>
            <a:prstGeom prst="rect">
              <a:avLst/>
            </a:prstGeom>
          </p:spPr>
        </p:pic>
        <p:pic>
          <p:nvPicPr>
            <p:cNvPr id="17" name="Grafik 7">
              <a:extLst>
                <a:ext uri="{FF2B5EF4-FFF2-40B4-BE49-F238E27FC236}">
                  <a16:creationId xmlns:a16="http://schemas.microsoft.com/office/drawing/2014/main" id="{5E919702-CD91-4761-C888-6A25580C7740}"/>
                </a:ext>
              </a:extLst>
            </p:cNvPr>
            <p:cNvPicPr>
              <a:picLocks noChangeAspect="1"/>
            </p:cNvPicPr>
            <p:nvPr/>
          </p:nvPicPr>
          <p:blipFill>
            <a:blip r:embed="rId16"/>
            <a:stretch>
              <a:fillRect/>
            </a:stretch>
          </p:blipFill>
          <p:spPr>
            <a:xfrm>
              <a:off x="6598285" y="3880397"/>
              <a:ext cx="827865" cy="827865"/>
            </a:xfrm>
            <a:prstGeom prst="rect">
              <a:avLst/>
            </a:prstGeom>
          </p:spPr>
        </p:pic>
        <p:pic>
          <p:nvPicPr>
            <p:cNvPr id="18" name="Grafik 23">
              <a:extLst>
                <a:ext uri="{FF2B5EF4-FFF2-40B4-BE49-F238E27FC236}">
                  <a16:creationId xmlns:a16="http://schemas.microsoft.com/office/drawing/2014/main" id="{7CCB86DA-63C1-C5B3-C7BF-BF82A0B775A2}"/>
                </a:ext>
              </a:extLst>
            </p:cNvPr>
            <p:cNvPicPr>
              <a:picLocks noChangeAspect="1"/>
            </p:cNvPicPr>
            <p:nvPr/>
          </p:nvPicPr>
          <p:blipFill>
            <a:blip r:embed="rId17"/>
            <a:stretch>
              <a:fillRect/>
            </a:stretch>
          </p:blipFill>
          <p:spPr>
            <a:xfrm>
              <a:off x="4565095" y="4871428"/>
              <a:ext cx="2979651" cy="980793"/>
            </a:xfrm>
            <a:prstGeom prst="rect">
              <a:avLst/>
            </a:prstGeom>
          </p:spPr>
        </p:pic>
        <p:pic>
          <p:nvPicPr>
            <p:cNvPr id="19" name="Grafik 25" descr="Ein Bild, das Text, drinnen, dunkel enthält.&#10;&#10;Automatisch generierte Beschreibung">
              <a:extLst>
                <a:ext uri="{FF2B5EF4-FFF2-40B4-BE49-F238E27FC236}">
                  <a16:creationId xmlns:a16="http://schemas.microsoft.com/office/drawing/2014/main" id="{609B39A9-E2D0-701A-2C60-54B92CE35F36}"/>
                </a:ext>
              </a:extLst>
            </p:cNvPr>
            <p:cNvPicPr>
              <a:picLocks noChangeAspect="1"/>
            </p:cNvPicPr>
            <p:nvPr/>
          </p:nvPicPr>
          <p:blipFill>
            <a:blip r:embed="rId18"/>
            <a:stretch>
              <a:fillRect/>
            </a:stretch>
          </p:blipFill>
          <p:spPr>
            <a:xfrm>
              <a:off x="-29463" y="2692144"/>
              <a:ext cx="1918982" cy="1277382"/>
            </a:xfrm>
            <a:prstGeom prst="rect">
              <a:avLst/>
            </a:prstGeom>
          </p:spPr>
        </p:pic>
        <p:pic>
          <p:nvPicPr>
            <p:cNvPr id="20" name="Grafik 26">
              <a:extLst>
                <a:ext uri="{FF2B5EF4-FFF2-40B4-BE49-F238E27FC236}">
                  <a16:creationId xmlns:a16="http://schemas.microsoft.com/office/drawing/2014/main" id="{D38FB617-D065-5510-3CC3-590A267E300B}"/>
                </a:ext>
              </a:extLst>
            </p:cNvPr>
            <p:cNvPicPr>
              <a:picLocks noChangeAspect="1"/>
            </p:cNvPicPr>
            <p:nvPr/>
          </p:nvPicPr>
          <p:blipFill>
            <a:blip r:embed="rId19"/>
            <a:stretch>
              <a:fillRect/>
            </a:stretch>
          </p:blipFill>
          <p:spPr>
            <a:xfrm>
              <a:off x="3933438" y="2644556"/>
              <a:ext cx="2058838" cy="1372559"/>
            </a:xfrm>
            <a:prstGeom prst="rect">
              <a:avLst/>
            </a:prstGeom>
          </p:spPr>
        </p:pic>
        <p:pic>
          <p:nvPicPr>
            <p:cNvPr id="21" name="Grafik 27">
              <a:extLst>
                <a:ext uri="{FF2B5EF4-FFF2-40B4-BE49-F238E27FC236}">
                  <a16:creationId xmlns:a16="http://schemas.microsoft.com/office/drawing/2014/main" id="{F8C60284-8D51-E5B5-C4C3-E85C59E0F564}"/>
                </a:ext>
              </a:extLst>
            </p:cNvPr>
            <p:cNvPicPr>
              <a:picLocks noChangeAspect="1"/>
            </p:cNvPicPr>
            <p:nvPr/>
          </p:nvPicPr>
          <p:blipFill>
            <a:blip r:embed="rId20"/>
            <a:stretch>
              <a:fillRect/>
            </a:stretch>
          </p:blipFill>
          <p:spPr>
            <a:xfrm>
              <a:off x="1099673" y="4134120"/>
              <a:ext cx="4365171" cy="2455409"/>
            </a:xfrm>
            <a:prstGeom prst="rect">
              <a:avLst/>
            </a:prstGeom>
          </p:spPr>
        </p:pic>
        <p:pic>
          <p:nvPicPr>
            <p:cNvPr id="22" name="Grafik 28" descr="Ein Bild, das Text enthält.&#10;&#10;Automatisch generierte Beschreibung">
              <a:extLst>
                <a:ext uri="{FF2B5EF4-FFF2-40B4-BE49-F238E27FC236}">
                  <a16:creationId xmlns:a16="http://schemas.microsoft.com/office/drawing/2014/main" id="{21BCF608-0AF8-DC41-4283-8CE9FDE60D89}"/>
                </a:ext>
              </a:extLst>
            </p:cNvPr>
            <p:cNvPicPr>
              <a:picLocks noChangeAspect="1"/>
            </p:cNvPicPr>
            <p:nvPr/>
          </p:nvPicPr>
          <p:blipFill>
            <a:blip r:embed="rId21"/>
            <a:stretch>
              <a:fillRect/>
            </a:stretch>
          </p:blipFill>
          <p:spPr>
            <a:xfrm>
              <a:off x="1589450" y="1776073"/>
              <a:ext cx="2444750" cy="991303"/>
            </a:xfrm>
            <a:prstGeom prst="rect">
              <a:avLst/>
            </a:prstGeom>
          </p:spPr>
        </p:pic>
        <p:pic>
          <p:nvPicPr>
            <p:cNvPr id="23" name="Grafik 29">
              <a:extLst>
                <a:ext uri="{FF2B5EF4-FFF2-40B4-BE49-F238E27FC236}">
                  <a16:creationId xmlns:a16="http://schemas.microsoft.com/office/drawing/2014/main" id="{6B286A13-4070-CB04-63FF-129836E27321}"/>
                </a:ext>
              </a:extLst>
            </p:cNvPr>
            <p:cNvPicPr>
              <a:picLocks noChangeAspect="1"/>
            </p:cNvPicPr>
            <p:nvPr/>
          </p:nvPicPr>
          <p:blipFill>
            <a:blip r:embed="rId22"/>
            <a:stretch>
              <a:fillRect/>
            </a:stretch>
          </p:blipFill>
          <p:spPr>
            <a:xfrm>
              <a:off x="7724408" y="5045416"/>
              <a:ext cx="1881544" cy="632816"/>
            </a:xfrm>
            <a:prstGeom prst="rect">
              <a:avLst/>
            </a:prstGeom>
          </p:spPr>
        </p:pic>
        <p:pic>
          <p:nvPicPr>
            <p:cNvPr id="24" name="Grafik 30">
              <a:extLst>
                <a:ext uri="{FF2B5EF4-FFF2-40B4-BE49-F238E27FC236}">
                  <a16:creationId xmlns:a16="http://schemas.microsoft.com/office/drawing/2014/main" id="{FEEF30BD-8A98-5FF9-0ACA-F74FD51CF837}"/>
                </a:ext>
              </a:extLst>
            </p:cNvPr>
            <p:cNvPicPr>
              <a:picLocks noChangeAspect="1"/>
            </p:cNvPicPr>
            <p:nvPr/>
          </p:nvPicPr>
          <p:blipFill>
            <a:blip r:embed="rId23"/>
            <a:stretch>
              <a:fillRect/>
            </a:stretch>
          </p:blipFill>
          <p:spPr>
            <a:xfrm>
              <a:off x="5217006" y="2056470"/>
              <a:ext cx="2124224" cy="430509"/>
            </a:xfrm>
            <a:prstGeom prst="rect">
              <a:avLst/>
            </a:prstGeom>
          </p:spPr>
        </p:pic>
        <p:pic>
          <p:nvPicPr>
            <p:cNvPr id="25" name="Picture 10">
              <a:extLst>
                <a:ext uri="{FF2B5EF4-FFF2-40B4-BE49-F238E27FC236}">
                  <a16:creationId xmlns:a16="http://schemas.microsoft.com/office/drawing/2014/main" id="{54ADCA74-FD40-C044-C014-11D132317A4C}"/>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0088" t="22838" r="13692" b="27205"/>
            <a:stretch/>
          </p:blipFill>
          <p:spPr bwMode="auto">
            <a:xfrm>
              <a:off x="3126399" y="4010307"/>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6">
              <a:extLst>
                <a:ext uri="{FF2B5EF4-FFF2-40B4-BE49-F238E27FC236}">
                  <a16:creationId xmlns:a16="http://schemas.microsoft.com/office/drawing/2014/main" id="{44E38CC1-7079-625F-2D3E-91A13060CA53}"/>
                </a:ext>
              </a:extLst>
            </p:cNvPr>
            <p:cNvPicPr>
              <a:picLocks noChangeAspect="1"/>
            </p:cNvPicPr>
            <p:nvPr/>
          </p:nvPicPr>
          <p:blipFill>
            <a:blip r:embed="rId25"/>
            <a:stretch>
              <a:fillRect/>
            </a:stretch>
          </p:blipFill>
          <p:spPr>
            <a:xfrm>
              <a:off x="7636516" y="3698343"/>
              <a:ext cx="1191973" cy="1191973"/>
            </a:xfrm>
            <a:prstGeom prst="rect">
              <a:avLst/>
            </a:prstGeom>
          </p:spPr>
        </p:pic>
        <p:pic>
          <p:nvPicPr>
            <p:cNvPr id="27" name="Grafik 9">
              <a:extLst>
                <a:ext uri="{FF2B5EF4-FFF2-40B4-BE49-F238E27FC236}">
                  <a16:creationId xmlns:a16="http://schemas.microsoft.com/office/drawing/2014/main" id="{B5970FF9-38E7-D647-9A04-DD67543810FA}"/>
                </a:ext>
              </a:extLst>
            </p:cNvPr>
            <p:cNvPicPr>
              <a:picLocks noChangeAspect="1"/>
            </p:cNvPicPr>
            <p:nvPr/>
          </p:nvPicPr>
          <p:blipFill>
            <a:blip r:embed="rId26"/>
            <a:stretch>
              <a:fillRect/>
            </a:stretch>
          </p:blipFill>
          <p:spPr>
            <a:xfrm>
              <a:off x="2289274" y="3046451"/>
              <a:ext cx="1175002" cy="476659"/>
            </a:xfrm>
            <a:prstGeom prst="rect">
              <a:avLst/>
            </a:prstGeom>
          </p:spPr>
        </p:pic>
        <p:pic>
          <p:nvPicPr>
            <p:cNvPr id="28" name="Grafik 11">
              <a:extLst>
                <a:ext uri="{FF2B5EF4-FFF2-40B4-BE49-F238E27FC236}">
                  <a16:creationId xmlns:a16="http://schemas.microsoft.com/office/drawing/2014/main" id="{F010C735-5725-47AF-5AB0-8E98578B76D0}"/>
                </a:ext>
              </a:extLst>
            </p:cNvPr>
            <p:cNvPicPr>
              <a:picLocks noChangeAspect="1"/>
            </p:cNvPicPr>
            <p:nvPr/>
          </p:nvPicPr>
          <p:blipFill>
            <a:blip r:embed="rId27"/>
            <a:stretch>
              <a:fillRect/>
            </a:stretch>
          </p:blipFill>
          <p:spPr>
            <a:xfrm>
              <a:off x="7915906" y="2117657"/>
              <a:ext cx="1916123" cy="339313"/>
            </a:xfrm>
            <a:prstGeom prst="rect">
              <a:avLst/>
            </a:prstGeom>
          </p:spPr>
        </p:pic>
      </p:grpSp>
    </p:spTree>
    <p:extLst>
      <p:ext uri="{BB962C8B-B14F-4D97-AF65-F5344CB8AC3E}">
        <p14:creationId xmlns:p14="http://schemas.microsoft.com/office/powerpoint/2010/main" val="2341001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A898F6F-D38C-401D-1F06-FD0B82741307}"/>
              </a:ext>
            </a:extLst>
          </p:cNvPr>
          <p:cNvGraphicFramePr>
            <a:graphicFrameLocks noChangeAspect="1"/>
          </p:cNvGraphicFramePr>
          <p:nvPr>
            <p:custDataLst>
              <p:tags r:id="rId1"/>
            </p:custDataLst>
            <p:extLst>
              <p:ext uri="{D42A27DB-BD31-4B8C-83A1-F6EECF244321}">
                <p14:modId xmlns:p14="http://schemas.microsoft.com/office/powerpoint/2010/main" val="11664576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7" name="think-cell data - do not delete" hidden="1">
                        <a:extLst>
                          <a:ext uri="{FF2B5EF4-FFF2-40B4-BE49-F238E27FC236}">
                            <a16:creationId xmlns:a16="http://schemas.microsoft.com/office/drawing/2014/main" id="{9A898F6F-D38C-401D-1F06-FD0B827413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 and where we are now</a:t>
            </a:r>
            <a:endParaRPr lang="de-DE" dirty="0"/>
          </a:p>
        </p:txBody>
      </p:sp>
      <p:sp>
        <p:nvSpPr>
          <p:cNvPr id="4" name="Inhaltsplatzhalter 6">
            <a:extLst>
              <a:ext uri="{FF2B5EF4-FFF2-40B4-BE49-F238E27FC236}">
                <a16:creationId xmlns:a16="http://schemas.microsoft.com/office/drawing/2014/main" id="{13B22C67-964E-3FCC-8EE2-8BF17CC879BA}"/>
              </a:ext>
            </a:extLst>
          </p:cNvPr>
          <p:cNvSpPr>
            <a:spLocks noGrp="1"/>
          </p:cNvSpPr>
          <p:nvPr>
            <p:ph sz="quarter" idx="10"/>
          </p:nvPr>
        </p:nvSpPr>
        <p:spPr>
          <a:xfrm>
            <a:off x="8477254" y="2037396"/>
            <a:ext cx="2902509" cy="2926300"/>
          </a:xfrm>
        </p:spPr>
        <p:txBody>
          <a:bodyPr/>
          <a:lstStyle/>
          <a:p>
            <a:pPr marL="285750" indent="-285750">
              <a:buFont typeface="Montserrat Light" panose="020B0604020202020204" pitchFamily="34" charset="0"/>
              <a:buChar char="•"/>
            </a:pPr>
            <a:r>
              <a:rPr lang="en-US" sz="1600" dirty="0"/>
              <a:t>114 Named Partners</a:t>
            </a:r>
          </a:p>
          <a:p>
            <a:pPr marL="285750" indent="-285750">
              <a:buFont typeface="Montserrat Light" panose="020B0604020202020204" pitchFamily="34" charset="0"/>
              <a:buChar char="•"/>
            </a:pPr>
            <a:r>
              <a:rPr lang="en-US" sz="1600" dirty="0"/>
              <a:t>392 (+336*) companies participating in CAMARA</a:t>
            </a:r>
          </a:p>
          <a:p>
            <a:pPr marL="285750" indent="-285750">
              <a:buFont typeface="Montserrat Light" panose="020B0604020202020204" pitchFamily="34" charset="0"/>
              <a:buChar char="•"/>
            </a:pPr>
            <a:r>
              <a:rPr lang="en-US" sz="1600" dirty="0"/>
              <a:t>27 Active API development Sub Projects and</a:t>
            </a:r>
            <a:br>
              <a:rPr lang="en-US" sz="1600" dirty="0"/>
            </a:br>
            <a:r>
              <a:rPr lang="en-US" sz="1600" dirty="0"/>
              <a:t>5 Working Groups</a:t>
            </a:r>
          </a:p>
          <a:p>
            <a:pPr marL="285750" indent="-285750">
              <a:buFont typeface="Montserrat Light" panose="020B0604020202020204" pitchFamily="34" charset="0"/>
              <a:buChar char="•"/>
            </a:pPr>
            <a:r>
              <a:rPr lang="en-US" sz="1600" dirty="0"/>
              <a:t>1108 (+1658*) people joined CAMARA</a:t>
            </a:r>
          </a:p>
          <a:p>
            <a:pPr marL="285750" indent="-285750">
              <a:buFont typeface="Montserrat Light" panose="020B0604020202020204" pitchFamily="34" charset="0"/>
              <a:buChar char="•"/>
            </a:pPr>
            <a:r>
              <a:rPr lang="en-US" sz="1600" dirty="0"/>
              <a:t>Development ”home” for GSMA Open Gateway</a:t>
            </a:r>
          </a:p>
        </p:txBody>
      </p:sp>
      <p:sp>
        <p:nvSpPr>
          <p:cNvPr id="10" name="Textfeld 9">
            <a:extLst>
              <a:ext uri="{FF2B5EF4-FFF2-40B4-BE49-F238E27FC236}">
                <a16:creationId xmlns:a16="http://schemas.microsoft.com/office/drawing/2014/main" id="{8EBD132F-8558-130F-7C96-6BA4EFF93B78}"/>
              </a:ext>
            </a:extLst>
          </p:cNvPr>
          <p:cNvSpPr txBox="1"/>
          <p:nvPr/>
        </p:nvSpPr>
        <p:spPr>
          <a:xfrm>
            <a:off x="4156311" y="5577073"/>
            <a:ext cx="7223452" cy="276999"/>
          </a:xfrm>
          <a:prstGeom prst="rect">
            <a:avLst/>
          </a:prstGeom>
          <a:noFill/>
        </p:spPr>
        <p:txBody>
          <a:bodyPr wrap="none" rtlCol="0">
            <a:spAutoFit/>
          </a:bodyPr>
          <a:lstStyle/>
          <a:p>
            <a:r>
              <a:rPr lang="de-DE" sz="1200" dirty="0">
                <a:latin typeface="Montserrat Light" panose="00000400000000000000" pitchFamily="2" charset="0"/>
              </a:rPr>
              <a:t>* </a:t>
            </a:r>
            <a:r>
              <a:rPr lang="de-DE" sz="1200" dirty="0" err="1">
                <a:solidFill>
                  <a:schemeClr val="tx2"/>
                </a:solidFill>
                <a:latin typeface="Montserrat Light" panose="00000400000000000000" pitchFamily="2" charset="0"/>
                <a:ea typeface="Montserrat Light" panose="020B0606030504020204" pitchFamily="34" charset="0"/>
                <a:cs typeface="Montserrat Light" panose="020B0606030504020204" pitchFamily="34" charset="0"/>
              </a:rPr>
              <a:t>Number</a:t>
            </a:r>
            <a:r>
              <a:rPr lang="de-DE" sz="1200" dirty="0">
                <a:latin typeface="Montserrat Light" panose="00000400000000000000" pitchFamily="2" charset="0"/>
              </a:rPr>
              <a:t> in </a:t>
            </a:r>
            <a:r>
              <a:rPr lang="de-DE" sz="1200" dirty="0" err="1">
                <a:latin typeface="Montserrat Light" panose="00000400000000000000" pitchFamily="2" charset="0"/>
              </a:rPr>
              <a:t>brackets</a:t>
            </a:r>
            <a:r>
              <a:rPr lang="de-DE" sz="1200" dirty="0">
                <a:latin typeface="Montserrat Light" panose="00000400000000000000" pitchFamily="2" charset="0"/>
              </a:rPr>
              <a:t> </a:t>
            </a:r>
            <a:r>
              <a:rPr lang="de-DE" sz="1200" dirty="0" err="1">
                <a:latin typeface="Montserrat Light" panose="00000400000000000000" pitchFamily="2" charset="0"/>
              </a:rPr>
              <a:t>indicates</a:t>
            </a:r>
            <a:r>
              <a:rPr lang="de-DE" sz="1200" dirty="0">
                <a:latin typeface="Montserrat Light" panose="00000400000000000000" pitchFamily="2" charset="0"/>
              </a:rPr>
              <a:t> </a:t>
            </a:r>
            <a:r>
              <a:rPr lang="de-DE" sz="1200" dirty="0" err="1">
                <a:latin typeface="Montserrat Light" panose="00000400000000000000" pitchFamily="2" charset="0"/>
              </a:rPr>
              <a:t>companies</a:t>
            </a:r>
            <a:r>
              <a:rPr lang="de-DE" sz="1200" dirty="0">
                <a:latin typeface="Montserrat Light" panose="00000400000000000000" pitchFamily="2" charset="0"/>
              </a:rPr>
              <a:t> and </a:t>
            </a:r>
            <a:r>
              <a:rPr lang="de-DE" sz="1200" dirty="0" err="1">
                <a:latin typeface="Montserrat Light" panose="00000400000000000000" pitchFamily="2" charset="0"/>
              </a:rPr>
              <a:t>people</a:t>
            </a:r>
            <a:r>
              <a:rPr lang="de-DE" sz="1200" dirty="0">
                <a:latin typeface="Montserrat Light" panose="00000400000000000000" pitchFamily="2" charset="0"/>
              </a:rPr>
              <a:t> </a:t>
            </a:r>
            <a:r>
              <a:rPr lang="de-DE" sz="1200" dirty="0" err="1">
                <a:latin typeface="Montserrat Light" panose="00000400000000000000" pitchFamily="2" charset="0"/>
              </a:rPr>
              <a:t>who</a:t>
            </a:r>
            <a:r>
              <a:rPr lang="de-DE" sz="1200" dirty="0">
                <a:latin typeface="Montserrat Light" panose="00000400000000000000" pitchFamily="2" charset="0"/>
              </a:rPr>
              <a:t> </a:t>
            </a:r>
            <a:r>
              <a:rPr lang="de-DE" sz="1200" dirty="0" err="1">
                <a:latin typeface="Montserrat Light" panose="00000400000000000000" pitchFamily="2" charset="0"/>
              </a:rPr>
              <a:t>are</a:t>
            </a:r>
            <a:r>
              <a:rPr lang="de-DE" sz="1200" dirty="0">
                <a:latin typeface="Montserrat Light" panose="00000400000000000000" pitchFamily="2" charset="0"/>
              </a:rPr>
              <a:t> in </a:t>
            </a:r>
            <a:r>
              <a:rPr lang="de-DE" sz="1200" dirty="0" err="1">
                <a:latin typeface="Montserrat Light" panose="00000400000000000000" pitchFamily="2" charset="0"/>
              </a:rPr>
              <a:t>contact</a:t>
            </a:r>
            <a:r>
              <a:rPr lang="de-DE" sz="1200" dirty="0">
                <a:latin typeface="Montserrat Light" panose="00000400000000000000" pitchFamily="2" charset="0"/>
              </a:rPr>
              <a:t> but </a:t>
            </a:r>
            <a:r>
              <a:rPr lang="de-DE" sz="1200" dirty="0" err="1">
                <a:latin typeface="Montserrat Light" panose="00000400000000000000" pitchFamily="2" charset="0"/>
              </a:rPr>
              <a:t>haven‘t</a:t>
            </a:r>
            <a:r>
              <a:rPr lang="de-DE" sz="1200" dirty="0">
                <a:latin typeface="Montserrat Light" panose="00000400000000000000" pitchFamily="2" charset="0"/>
              </a:rPr>
              <a:t> </a:t>
            </a:r>
            <a:r>
              <a:rPr lang="de-DE" sz="1200" dirty="0" err="1">
                <a:latin typeface="Montserrat Light" panose="00000400000000000000" pitchFamily="2" charset="0"/>
              </a:rPr>
              <a:t>joined</a:t>
            </a:r>
            <a:endParaRPr lang="de-DE" sz="1200" dirty="0">
              <a:latin typeface="Montserrat Light" panose="00000400000000000000" pitchFamily="2" charset="0"/>
            </a:endParaRPr>
          </a:p>
        </p:txBody>
      </p:sp>
      <p:pic>
        <p:nvPicPr>
          <p:cNvPr id="3" name="Grafik 2">
            <a:extLst>
              <a:ext uri="{FF2B5EF4-FFF2-40B4-BE49-F238E27FC236}">
                <a16:creationId xmlns:a16="http://schemas.microsoft.com/office/drawing/2014/main" id="{9540A131-295A-2453-4590-D8F5E61DADCE}"/>
              </a:ext>
            </a:extLst>
          </p:cNvPr>
          <p:cNvPicPr>
            <a:picLocks noChangeAspect="1"/>
          </p:cNvPicPr>
          <p:nvPr/>
        </p:nvPicPr>
        <p:blipFill>
          <a:blip r:embed="rId6"/>
          <a:stretch>
            <a:fillRect/>
          </a:stretch>
        </p:blipFill>
        <p:spPr>
          <a:xfrm>
            <a:off x="531651" y="2041866"/>
            <a:ext cx="7697949" cy="3414843"/>
          </a:xfrm>
          <a:prstGeom prst="rect">
            <a:avLst/>
          </a:prstGeom>
        </p:spPr>
      </p:pic>
    </p:spTree>
    <p:extLst>
      <p:ext uri="{BB962C8B-B14F-4D97-AF65-F5344CB8AC3E}">
        <p14:creationId xmlns:p14="http://schemas.microsoft.com/office/powerpoint/2010/main" val="1782414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4047BEC7-43A9-B820-E468-FC53734A76FE}"/>
              </a:ext>
            </a:extLst>
          </p:cNvPr>
          <p:cNvGraphicFramePr>
            <a:graphicFrameLocks noChangeAspect="1"/>
          </p:cNvGraphicFramePr>
          <p:nvPr>
            <p:custDataLst>
              <p:tags r:id="rId1"/>
            </p:custDataLst>
            <p:extLst>
              <p:ext uri="{D42A27DB-BD31-4B8C-83A1-F6EECF244321}">
                <p14:modId xmlns:p14="http://schemas.microsoft.com/office/powerpoint/2010/main" val="15588503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4047BEC7-43A9-B820-E468-FC53734A76F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Logos</a:t>
            </a:r>
            <a:br>
              <a:rPr lang="de-DE" dirty="0"/>
            </a:br>
            <a:endParaRPr lang="de-DE" dirty="0"/>
          </a:p>
        </p:txBody>
      </p:sp>
      <p:pic>
        <p:nvPicPr>
          <p:cNvPr id="6" name="Grafik 5">
            <a:extLst>
              <a:ext uri="{FF2B5EF4-FFF2-40B4-BE49-F238E27FC236}">
                <a16:creationId xmlns:a16="http://schemas.microsoft.com/office/drawing/2014/main" id="{EE4FE0DA-764F-E682-A87D-74B70CE8EE65}"/>
              </a:ext>
            </a:extLst>
          </p:cNvPr>
          <p:cNvPicPr>
            <a:picLocks noChangeAspect="1"/>
          </p:cNvPicPr>
          <p:nvPr/>
        </p:nvPicPr>
        <p:blipFill>
          <a:blip r:embed="rId6"/>
          <a:stretch>
            <a:fillRect/>
          </a:stretch>
        </p:blipFill>
        <p:spPr>
          <a:xfrm>
            <a:off x="916212" y="1854602"/>
            <a:ext cx="9689649" cy="4298370"/>
          </a:xfrm>
          <a:prstGeom prst="rect">
            <a:avLst/>
          </a:prstGeom>
        </p:spPr>
      </p:pic>
    </p:spTree>
    <p:extLst>
      <p:ext uri="{BB962C8B-B14F-4D97-AF65-F5344CB8AC3E}">
        <p14:creationId xmlns:p14="http://schemas.microsoft.com/office/powerpoint/2010/main" val="1331663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 name="think-cell data - do not delete" hidden="1">
            <a:extLst>
              <a:ext uri="{FF2B5EF4-FFF2-40B4-BE49-F238E27FC236}">
                <a16:creationId xmlns:a16="http://schemas.microsoft.com/office/drawing/2014/main" id="{B3BC72DB-D90C-8FCF-FD72-507CD05CAFA9}"/>
              </a:ext>
            </a:extLst>
          </p:cNvPr>
          <p:cNvGraphicFramePr>
            <a:graphicFrameLocks noChangeAspect="1"/>
          </p:cNvGraphicFramePr>
          <p:nvPr>
            <p:custDataLst>
              <p:tags r:id="rId1"/>
            </p:custDataLst>
            <p:extLst>
              <p:ext uri="{D42A27DB-BD31-4B8C-83A1-F6EECF244321}">
                <p14:modId xmlns:p14="http://schemas.microsoft.com/office/powerpoint/2010/main" val="20987886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2" name="think-cell data - do not delete" hidden="1">
                        <a:extLst>
                          <a:ext uri="{FF2B5EF4-FFF2-40B4-BE49-F238E27FC236}">
                            <a16:creationId xmlns:a16="http://schemas.microsoft.com/office/drawing/2014/main" id="{B3BC72DB-D90C-8FCF-FD72-507CD05CAF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A844B96-4617-6CFA-EAEC-D21F719C3028}"/>
              </a:ext>
            </a:extLst>
          </p:cNvPr>
          <p:cNvSpPr>
            <a:spLocks noGrp="1"/>
          </p:cNvSpPr>
          <p:nvPr>
            <p:ph type="title"/>
          </p:nvPr>
        </p:nvSpPr>
        <p:spPr/>
        <p:txBody>
          <a:bodyPr vert="horz"/>
          <a:lstStyle/>
          <a:p>
            <a:r>
              <a:rPr lang="en-US" dirty="0"/>
              <a:t>Status of APIs within CAMARA</a:t>
            </a:r>
          </a:p>
        </p:txBody>
      </p:sp>
      <p:sp>
        <p:nvSpPr>
          <p:cNvPr id="4" name="Google Shape;235;p20">
            <a:extLst>
              <a:ext uri="{FF2B5EF4-FFF2-40B4-BE49-F238E27FC236}">
                <a16:creationId xmlns:a16="http://schemas.microsoft.com/office/drawing/2014/main" id="{5FCE1BB0-BE98-6CB5-3074-B0BE0149F867}"/>
              </a:ext>
            </a:extLst>
          </p:cNvPr>
          <p:cNvSpPr/>
          <p:nvPr/>
        </p:nvSpPr>
        <p:spPr>
          <a:xfrm>
            <a:off x="184973" y="1663456"/>
            <a:ext cx="11155800" cy="1612587"/>
          </a:xfrm>
          <a:prstGeom prst="roundRect">
            <a:avLst>
              <a:gd name="adj" fmla="val 16667"/>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6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CAMARA APIs - launched in at least one market </a:t>
            </a:r>
            <a:br>
              <a:rPr kumimoji="0" lang="en-US" sz="16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0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a:t>
            </a:r>
            <a:r>
              <a:rPr kumimoji="0" lang="en-US" sz="1000" b="0" i="0" u="sng" strike="noStrike" kern="0" cap="none" spc="0" normalizeH="0" baseline="0" noProof="0" dirty="0">
                <a:ln>
                  <a:noFill/>
                </a:ln>
                <a:solidFill>
                  <a:srgbClr val="3A9BF3"/>
                </a:solidFill>
                <a:effectLst/>
                <a:uLnTx/>
                <a:uFillTx/>
                <a:latin typeface="Montserrat Light" panose="00000400000000000000" pitchFamily="2" charset="0"/>
                <a:ea typeface="Montserrat Light"/>
                <a:cs typeface="Montserrat Light"/>
                <a:sym typeface="Montserrat Light"/>
                <a:hlinkClick r:id="rId6"/>
              </a:rPr>
              <a:t>https://www.gsma.com/solutions-and-impact/gsma-open-gateway/open-gateway-public-launch-status/</a:t>
            </a:r>
            <a:r>
              <a:rPr kumimoji="0" lang="en-US" sz="10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 </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5" name="Google Shape;236;p20">
            <a:extLst>
              <a:ext uri="{FF2B5EF4-FFF2-40B4-BE49-F238E27FC236}">
                <a16:creationId xmlns:a16="http://schemas.microsoft.com/office/drawing/2014/main" id="{0D4883A3-A1A1-19F4-F6D1-A778C631BB5B}"/>
              </a:ext>
            </a:extLst>
          </p:cNvPr>
          <p:cNvSpPr/>
          <p:nvPr/>
        </p:nvSpPr>
        <p:spPr>
          <a:xfrm>
            <a:off x="184978" y="3393968"/>
            <a:ext cx="11155800" cy="1632193"/>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6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Further CAMARA APIs in work</a:t>
            </a:r>
            <a:br>
              <a:rPr kumimoji="0" lang="en-US" sz="16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0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a:t>
            </a:r>
            <a:r>
              <a:rPr kumimoji="0" lang="en-US" sz="1000" b="0" i="0" u="sng" strike="noStrike" kern="0" cap="none" spc="0" normalizeH="0" baseline="0" noProof="0" dirty="0">
                <a:ln>
                  <a:noFill/>
                </a:ln>
                <a:solidFill>
                  <a:srgbClr val="3A9BF3"/>
                </a:solidFill>
                <a:effectLst/>
                <a:uLnTx/>
                <a:uFillTx/>
                <a:latin typeface="Montserrat Light" panose="00000400000000000000" pitchFamily="2" charset="0"/>
                <a:ea typeface="Montserrat Light"/>
                <a:cs typeface="Montserrat Light"/>
                <a:sym typeface="Montserrat Light"/>
                <a:hlinkClick r:id="rId7"/>
              </a:rPr>
              <a:t>https://github.com/orgs/camaraproject/repositories</a:t>
            </a:r>
            <a:r>
              <a:rPr kumimoji="0" lang="en-US" sz="10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 name="Google Shape;237;p20">
            <a:extLst>
              <a:ext uri="{FF2B5EF4-FFF2-40B4-BE49-F238E27FC236}">
                <a16:creationId xmlns:a16="http://schemas.microsoft.com/office/drawing/2014/main" id="{8B8BDE50-DBCD-C13E-5A44-850AF94136F6}"/>
              </a:ext>
            </a:extLst>
          </p:cNvPr>
          <p:cNvSpPr/>
          <p:nvPr/>
        </p:nvSpPr>
        <p:spPr>
          <a:xfrm>
            <a:off x="189253" y="5153025"/>
            <a:ext cx="11155800" cy="1029612"/>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6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Approved Backlog – work to be started</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a:p>
            <a:pPr marL="0" marR="0" lvl="0" indent="0" algn="ctr" defTabSz="914400" rtl="0" eaLnBrk="1" fontAlgn="auto" latinLnBrk="0" hangingPunct="1">
              <a:lnSpc>
                <a:spcPct val="100000"/>
              </a:lnSpc>
              <a:spcBef>
                <a:spcPts val="0"/>
              </a:spcBef>
              <a:spcAft>
                <a:spcPts val="0"/>
              </a:spcAft>
              <a:buClr>
                <a:srgbClr val="000000"/>
              </a:buClr>
              <a:buSzPts val="1000"/>
              <a:buFont typeface="Montserrat Light"/>
              <a:buNone/>
              <a:tabLst/>
              <a:defRPr/>
            </a:pPr>
            <a:r>
              <a:rPr kumimoji="0" lang="en-US" sz="10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a:t>
            </a:r>
            <a:r>
              <a:rPr kumimoji="0" lang="en-US" sz="1000" b="0" i="0" u="sng" strike="noStrike" kern="0" cap="none" spc="0" normalizeH="0" baseline="0" noProof="0">
                <a:ln>
                  <a:noFill/>
                </a:ln>
                <a:solidFill>
                  <a:srgbClr val="3A9BF3"/>
                </a:solidFill>
                <a:effectLst/>
                <a:uLnTx/>
                <a:uFillTx/>
                <a:latin typeface="Montserrat Light" panose="00000400000000000000" pitchFamily="2" charset="0"/>
                <a:ea typeface="Montserrat Light"/>
                <a:cs typeface="Montserrat Light"/>
                <a:sym typeface="Montserrat Light"/>
                <a:hlinkClick r:id="rId8"/>
              </a:rPr>
              <a:t>https://github.com/camaraproject/WorkingGroups/tree/main/APIBacklog</a:t>
            </a:r>
            <a:r>
              <a:rPr kumimoji="0" lang="en-US" sz="10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7" name="Google Shape;238;p20">
            <a:extLst>
              <a:ext uri="{FF2B5EF4-FFF2-40B4-BE49-F238E27FC236}">
                <a16:creationId xmlns:a16="http://schemas.microsoft.com/office/drawing/2014/main" id="{DF5788E0-9696-D042-3626-75CB7E4BCB68}"/>
              </a:ext>
            </a:extLst>
          </p:cNvPr>
          <p:cNvSpPr txBox="1"/>
          <p:nvPr/>
        </p:nvSpPr>
        <p:spPr>
          <a:xfrm>
            <a:off x="353348" y="2753028"/>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Sim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Swap</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8" name="Google Shape;239;p20">
            <a:extLst>
              <a:ext uri="{FF2B5EF4-FFF2-40B4-BE49-F238E27FC236}">
                <a16:creationId xmlns:a16="http://schemas.microsoft.com/office/drawing/2014/main" id="{B9CD539F-6AD7-A79C-918F-E0E5A09E19FB}"/>
              </a:ext>
            </a:extLst>
          </p:cNvPr>
          <p:cNvSpPr txBox="1"/>
          <p:nvPr/>
        </p:nvSpPr>
        <p:spPr>
          <a:xfrm>
            <a:off x="1343818" y="2756573"/>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Number</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Verification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9" name="Google Shape;240;p20">
            <a:extLst>
              <a:ext uri="{FF2B5EF4-FFF2-40B4-BE49-F238E27FC236}">
                <a16:creationId xmlns:a16="http://schemas.microsoft.com/office/drawing/2014/main" id="{FA084CFF-839E-FB28-5A08-AF38860E2D76}"/>
              </a:ext>
            </a:extLst>
          </p:cNvPr>
          <p:cNvSpPr txBox="1"/>
          <p:nvPr/>
        </p:nvSpPr>
        <p:spPr>
          <a:xfrm>
            <a:off x="3248677" y="2760120"/>
            <a:ext cx="10665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Device Location</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Verification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0" name="Google Shape;241;p20">
            <a:extLst>
              <a:ext uri="{FF2B5EF4-FFF2-40B4-BE49-F238E27FC236}">
                <a16:creationId xmlns:a16="http://schemas.microsoft.com/office/drawing/2014/main" id="{B2277726-1C6D-5B96-5497-A885C0DD0915}"/>
              </a:ext>
            </a:extLst>
          </p:cNvPr>
          <p:cNvSpPr txBox="1"/>
          <p:nvPr/>
        </p:nvSpPr>
        <p:spPr>
          <a:xfrm>
            <a:off x="7286638" y="2749483"/>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KYC</a:t>
            </a:r>
            <a:r>
              <a:rPr kumimoji="0" lang="en-US" sz="1100" b="0" i="0" u="none" strike="noStrike" kern="0" cap="none" spc="0" normalizeH="0" baseline="30000" noProof="0">
                <a:ln>
                  <a:noFill/>
                </a:ln>
                <a:solidFill>
                  <a:srgbClr val="000000"/>
                </a:solidFill>
                <a:effectLst/>
                <a:uLnTx/>
                <a:uFillTx/>
                <a:latin typeface="Montserrat Light" panose="00000400000000000000" pitchFamily="2" charset="0"/>
                <a:ea typeface="Montserrat Light"/>
                <a:cs typeface="Montserrat Light"/>
                <a:sym typeface="Montserrat Light"/>
              </a:rPr>
              <a:t>2</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Match</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1" name="Google Shape;242;p20">
            <a:extLst>
              <a:ext uri="{FF2B5EF4-FFF2-40B4-BE49-F238E27FC236}">
                <a16:creationId xmlns:a16="http://schemas.microsoft.com/office/drawing/2014/main" id="{BA84735E-A421-2D38-8897-6B41B7693EA4}"/>
              </a:ext>
            </a:extLst>
          </p:cNvPr>
          <p:cNvSpPr txBox="1"/>
          <p:nvPr/>
        </p:nvSpPr>
        <p:spPr>
          <a:xfrm>
            <a:off x="8277108" y="2777841"/>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KYC</a:t>
            </a:r>
            <a:r>
              <a:rPr kumimoji="0" lang="en-US" sz="1100" b="0" i="0" u="none" strike="noStrike" kern="0" cap="none" spc="0" normalizeH="0" baseline="30000" noProof="0">
                <a:ln>
                  <a:noFill/>
                </a:ln>
                <a:solidFill>
                  <a:srgbClr val="000000"/>
                </a:solidFill>
                <a:effectLst/>
                <a:uLnTx/>
                <a:uFillTx/>
                <a:latin typeface="Montserrat Light" panose="00000400000000000000" pitchFamily="2" charset="0"/>
                <a:ea typeface="Montserrat Light"/>
                <a:cs typeface="Montserrat Light"/>
                <a:sym typeface="Montserrat Light"/>
              </a:rPr>
              <a:t>2</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Fill-In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2" name="Google Shape;243;p20">
            <a:extLst>
              <a:ext uri="{FF2B5EF4-FFF2-40B4-BE49-F238E27FC236}">
                <a16:creationId xmlns:a16="http://schemas.microsoft.com/office/drawing/2014/main" id="{D9153E5A-FE5A-D169-FF54-C92EE616B482}"/>
              </a:ext>
            </a:extLst>
          </p:cNvPr>
          <p:cNvSpPr txBox="1"/>
          <p:nvPr/>
        </p:nvSpPr>
        <p:spPr>
          <a:xfrm>
            <a:off x="5229654" y="2763670"/>
            <a:ext cx="10665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Quality on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Demand (QoD)</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3" name="Google Shape;244;p20">
            <a:extLst>
              <a:ext uri="{FF2B5EF4-FFF2-40B4-BE49-F238E27FC236}">
                <a16:creationId xmlns:a16="http://schemas.microsoft.com/office/drawing/2014/main" id="{E63209AD-71CE-DD2F-F1A1-0A9676FF318C}"/>
              </a:ext>
            </a:extLst>
          </p:cNvPr>
          <p:cNvSpPr txBox="1"/>
          <p:nvPr/>
        </p:nvSpPr>
        <p:spPr>
          <a:xfrm>
            <a:off x="6296168" y="2767208"/>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Home Devices</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QoD</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4" name="Google Shape;245;p20">
            <a:extLst>
              <a:ext uri="{FF2B5EF4-FFF2-40B4-BE49-F238E27FC236}">
                <a16:creationId xmlns:a16="http://schemas.microsoft.com/office/drawing/2014/main" id="{B202C73F-0560-8850-AE55-03EB5C1A8B2A}"/>
              </a:ext>
            </a:extLst>
          </p:cNvPr>
          <p:cNvSpPr txBox="1"/>
          <p:nvPr/>
        </p:nvSpPr>
        <p:spPr>
          <a:xfrm>
            <a:off x="2334288" y="2742393"/>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OTP</a:t>
            </a:r>
            <a:r>
              <a:rPr kumimoji="0" lang="en-US" sz="1100" b="0" i="0" u="none" strike="noStrike" kern="0" cap="none" spc="0" normalizeH="0" baseline="30000" noProof="0">
                <a:ln>
                  <a:noFill/>
                </a:ln>
                <a:solidFill>
                  <a:srgbClr val="000000"/>
                </a:solidFill>
                <a:effectLst/>
                <a:uLnTx/>
                <a:uFillTx/>
                <a:latin typeface="Montserrat Light" panose="00000400000000000000" pitchFamily="2" charset="0"/>
                <a:ea typeface="Montserrat Light"/>
                <a:cs typeface="Montserrat Light"/>
                <a:sym typeface="Montserrat Light"/>
              </a:rPr>
              <a:t>1</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 (SMS)</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Validation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5" name="Google Shape;246;p20">
            <a:extLst>
              <a:ext uri="{FF2B5EF4-FFF2-40B4-BE49-F238E27FC236}">
                <a16:creationId xmlns:a16="http://schemas.microsoft.com/office/drawing/2014/main" id="{08364033-B8F9-E3B9-ACE9-46566A9F5BC5}"/>
              </a:ext>
            </a:extLst>
          </p:cNvPr>
          <p:cNvSpPr txBox="1"/>
          <p:nvPr/>
        </p:nvSpPr>
        <p:spPr>
          <a:xfrm>
            <a:off x="4315228" y="2745938"/>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Device Status</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(Roaming)</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6" name="Google Shape;247;p20">
            <a:extLst>
              <a:ext uri="{FF2B5EF4-FFF2-40B4-BE49-F238E27FC236}">
                <a16:creationId xmlns:a16="http://schemas.microsoft.com/office/drawing/2014/main" id="{8CA72000-0E24-046C-7751-E3141B6F3DD0}"/>
              </a:ext>
            </a:extLst>
          </p:cNvPr>
          <p:cNvSpPr txBox="1"/>
          <p:nvPr/>
        </p:nvSpPr>
        <p:spPr>
          <a:xfrm>
            <a:off x="9137953" y="2770745"/>
            <a:ext cx="1173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Edge Cloud</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Simple Discovery</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7" name="Google Shape;248;p20">
            <a:extLst>
              <a:ext uri="{FF2B5EF4-FFF2-40B4-BE49-F238E27FC236}">
                <a16:creationId xmlns:a16="http://schemas.microsoft.com/office/drawing/2014/main" id="{E5D6CACB-AAB3-DF09-B6C8-61EA91A17B4C}"/>
              </a:ext>
            </a:extLst>
          </p:cNvPr>
          <p:cNvSpPr txBox="1"/>
          <p:nvPr/>
        </p:nvSpPr>
        <p:spPr>
          <a:xfrm>
            <a:off x="10258052" y="2774298"/>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Carrier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Billing</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pic>
        <p:nvPicPr>
          <p:cNvPr id="18" name="Google Shape;249;p20" descr="Shield Tick outline">
            <a:extLst>
              <a:ext uri="{FF2B5EF4-FFF2-40B4-BE49-F238E27FC236}">
                <a16:creationId xmlns:a16="http://schemas.microsoft.com/office/drawing/2014/main" id="{94E572D5-4485-1C21-39B2-1E5DBA83629C}"/>
              </a:ext>
            </a:extLst>
          </p:cNvPr>
          <p:cNvPicPr preferRelativeResize="0"/>
          <p:nvPr/>
        </p:nvPicPr>
        <p:blipFill rotWithShape="1">
          <a:blip r:embed="rId9">
            <a:alphaModFix/>
          </a:blip>
          <a:srcRect/>
          <a:stretch/>
        </p:blipFill>
        <p:spPr>
          <a:xfrm>
            <a:off x="2556415" y="2296448"/>
            <a:ext cx="450110" cy="450110"/>
          </a:xfrm>
          <a:prstGeom prst="rect">
            <a:avLst/>
          </a:prstGeom>
          <a:noFill/>
          <a:ln>
            <a:noFill/>
          </a:ln>
        </p:spPr>
      </p:pic>
      <p:pic>
        <p:nvPicPr>
          <p:cNvPr id="19" name="Google Shape;250;p20">
            <a:extLst>
              <a:ext uri="{FF2B5EF4-FFF2-40B4-BE49-F238E27FC236}">
                <a16:creationId xmlns:a16="http://schemas.microsoft.com/office/drawing/2014/main" id="{14199464-2FF8-7146-05F2-502128D32F63}"/>
              </a:ext>
            </a:extLst>
          </p:cNvPr>
          <p:cNvPicPr preferRelativeResize="0"/>
          <p:nvPr/>
        </p:nvPicPr>
        <p:blipFill rotWithShape="1">
          <a:blip r:embed="rId10">
            <a:alphaModFix/>
          </a:blip>
          <a:srcRect/>
          <a:stretch/>
        </p:blipFill>
        <p:spPr>
          <a:xfrm>
            <a:off x="589107" y="2296448"/>
            <a:ext cx="398439" cy="398439"/>
          </a:xfrm>
          <a:prstGeom prst="rect">
            <a:avLst/>
          </a:prstGeom>
          <a:noFill/>
          <a:ln>
            <a:noFill/>
          </a:ln>
        </p:spPr>
      </p:pic>
      <p:pic>
        <p:nvPicPr>
          <p:cNvPr id="20" name="Google Shape;251;p20">
            <a:extLst>
              <a:ext uri="{FF2B5EF4-FFF2-40B4-BE49-F238E27FC236}">
                <a16:creationId xmlns:a16="http://schemas.microsoft.com/office/drawing/2014/main" id="{D954D1F6-DF4F-E168-0511-17E0D439D146}"/>
              </a:ext>
            </a:extLst>
          </p:cNvPr>
          <p:cNvPicPr preferRelativeResize="0"/>
          <p:nvPr/>
        </p:nvPicPr>
        <p:blipFill rotWithShape="1">
          <a:blip r:embed="rId11">
            <a:alphaModFix/>
          </a:blip>
          <a:srcRect/>
          <a:stretch/>
        </p:blipFill>
        <p:spPr>
          <a:xfrm>
            <a:off x="1517892" y="2253317"/>
            <a:ext cx="450110" cy="433435"/>
          </a:xfrm>
          <a:prstGeom prst="rect">
            <a:avLst/>
          </a:prstGeom>
          <a:noFill/>
          <a:ln>
            <a:noFill/>
          </a:ln>
        </p:spPr>
      </p:pic>
      <p:grpSp>
        <p:nvGrpSpPr>
          <p:cNvPr id="21" name="Google Shape;252;p20">
            <a:extLst>
              <a:ext uri="{FF2B5EF4-FFF2-40B4-BE49-F238E27FC236}">
                <a16:creationId xmlns:a16="http://schemas.microsoft.com/office/drawing/2014/main" id="{33E322A5-F13E-ED96-165C-B50BABE9C653}"/>
              </a:ext>
            </a:extLst>
          </p:cNvPr>
          <p:cNvGrpSpPr/>
          <p:nvPr/>
        </p:nvGrpSpPr>
        <p:grpSpPr>
          <a:xfrm>
            <a:off x="3508850" y="2331692"/>
            <a:ext cx="450128" cy="398464"/>
            <a:chOff x="110067" y="275988"/>
            <a:chExt cx="533453" cy="745490"/>
          </a:xfrm>
        </p:grpSpPr>
        <p:sp>
          <p:nvSpPr>
            <p:cNvPr id="22" name="Google Shape;253;p20">
              <a:extLst>
                <a:ext uri="{FF2B5EF4-FFF2-40B4-BE49-F238E27FC236}">
                  <a16:creationId xmlns:a16="http://schemas.microsoft.com/office/drawing/2014/main" id="{C3464C44-3F38-AC2B-44A0-E5A7A409B24F}"/>
                </a:ext>
              </a:extLst>
            </p:cNvPr>
            <p:cNvSpPr/>
            <p:nvPr/>
          </p:nvSpPr>
          <p:spPr>
            <a:xfrm>
              <a:off x="110067" y="747073"/>
              <a:ext cx="533453" cy="274405"/>
            </a:xfrm>
            <a:prstGeom prst="ellipse">
              <a:avLst/>
            </a:prstGeom>
            <a:noFill/>
            <a:ln w="19050" cap="flat" cmpd="sng">
              <a:solidFill>
                <a:schemeClr val="dk1"/>
              </a:solidFill>
              <a:prstDash val="dot"/>
              <a:miter lim="800000"/>
              <a:headEnd type="none" w="sm" len="sm"/>
              <a:tailEnd type="none" w="sm" len="sm"/>
            </a:ln>
          </p:spPr>
          <p:txBody>
            <a:bodyPr spcFirstLastPara="1" wrap="square" lIns="72000" tIns="72000" rIns="72000" bIns="72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sz="1800" b="0" i="0" u="none" strike="noStrike" kern="0" cap="none" spc="0" normalizeH="0" baseline="0" noProof="0">
                <a:ln>
                  <a:noFill/>
                </a:ln>
                <a:solidFill>
                  <a:srgbClr val="FFFFFF"/>
                </a:solidFill>
                <a:effectLst/>
                <a:uLnTx/>
                <a:uFillTx/>
                <a:latin typeface="Montserrat Light" panose="00000400000000000000" pitchFamily="2" charset="0"/>
                <a:ea typeface="Montserrat Light"/>
                <a:cs typeface="Montserrat Light"/>
                <a:sym typeface="Montserrat Light"/>
              </a:endParaRPr>
            </a:p>
          </p:txBody>
        </p:sp>
        <p:sp>
          <p:nvSpPr>
            <p:cNvPr id="23" name="Google Shape;254;p20">
              <a:extLst>
                <a:ext uri="{FF2B5EF4-FFF2-40B4-BE49-F238E27FC236}">
                  <a16:creationId xmlns:a16="http://schemas.microsoft.com/office/drawing/2014/main" id="{6D203C95-4426-AF10-50D1-5CAA8E16310C}"/>
                </a:ext>
              </a:extLst>
            </p:cNvPr>
            <p:cNvSpPr/>
            <p:nvPr/>
          </p:nvSpPr>
          <p:spPr>
            <a:xfrm>
              <a:off x="290399" y="438738"/>
              <a:ext cx="184745" cy="165331"/>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sz="18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sp>
          <p:nvSpPr>
            <p:cNvPr id="24" name="Google Shape;255;p20">
              <a:extLst>
                <a:ext uri="{FF2B5EF4-FFF2-40B4-BE49-F238E27FC236}">
                  <a16:creationId xmlns:a16="http://schemas.microsoft.com/office/drawing/2014/main" id="{885D045F-46A0-7FF3-9EDA-099F8398E7AC}"/>
                </a:ext>
              </a:extLst>
            </p:cNvPr>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sz="18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grpSp>
      <p:pic>
        <p:nvPicPr>
          <p:cNvPr id="25" name="Google Shape;256;p20">
            <a:extLst>
              <a:ext uri="{FF2B5EF4-FFF2-40B4-BE49-F238E27FC236}">
                <a16:creationId xmlns:a16="http://schemas.microsoft.com/office/drawing/2014/main" id="{2C522BCB-4CEB-4F83-5517-C2DE274D2E59}"/>
              </a:ext>
            </a:extLst>
          </p:cNvPr>
          <p:cNvPicPr preferRelativeResize="0"/>
          <p:nvPr/>
        </p:nvPicPr>
        <p:blipFill rotWithShape="1">
          <a:blip r:embed="rId12">
            <a:alphaModFix/>
          </a:blip>
          <a:srcRect/>
          <a:stretch/>
        </p:blipFill>
        <p:spPr>
          <a:xfrm>
            <a:off x="5559871" y="2304219"/>
            <a:ext cx="316548" cy="430174"/>
          </a:xfrm>
          <a:prstGeom prst="rect">
            <a:avLst/>
          </a:prstGeom>
          <a:noFill/>
          <a:ln>
            <a:noFill/>
          </a:ln>
        </p:spPr>
      </p:pic>
      <p:grpSp>
        <p:nvGrpSpPr>
          <p:cNvPr id="26" name="Google Shape;257;p20">
            <a:extLst>
              <a:ext uri="{FF2B5EF4-FFF2-40B4-BE49-F238E27FC236}">
                <a16:creationId xmlns:a16="http://schemas.microsoft.com/office/drawing/2014/main" id="{53BCC4F2-AEB8-057A-CEF6-0DFC486AAB48}"/>
              </a:ext>
            </a:extLst>
          </p:cNvPr>
          <p:cNvGrpSpPr/>
          <p:nvPr/>
        </p:nvGrpSpPr>
        <p:grpSpPr>
          <a:xfrm>
            <a:off x="6491819" y="2331686"/>
            <a:ext cx="447453" cy="402561"/>
            <a:chOff x="10498363" y="196296"/>
            <a:chExt cx="789298" cy="699134"/>
          </a:xfrm>
        </p:grpSpPr>
        <p:sp>
          <p:nvSpPr>
            <p:cNvPr id="27" name="Google Shape;258;p20">
              <a:extLst>
                <a:ext uri="{FF2B5EF4-FFF2-40B4-BE49-F238E27FC236}">
                  <a16:creationId xmlns:a16="http://schemas.microsoft.com/office/drawing/2014/main" id="{7FDF9334-E41F-25E1-C21C-EBBBB597F092}"/>
                </a:ext>
              </a:extLst>
            </p:cNvPr>
            <p:cNvSpPr/>
            <p:nvPr/>
          </p:nvSpPr>
          <p:spPr>
            <a:xfrm>
              <a:off x="10498363" y="196296"/>
              <a:ext cx="789298" cy="699134"/>
            </a:xfrm>
            <a:custGeom>
              <a:avLst/>
              <a:gdLst/>
              <a:ahLst/>
              <a:cxnLst/>
              <a:rect l="l" t="t" r="r" b="b"/>
              <a:pathLst>
                <a:path w="789298" h="699134" extrusionOk="0">
                  <a:moveTo>
                    <a:pt x="789299" y="374885"/>
                  </a:moveTo>
                  <a:lnTo>
                    <a:pt x="394649" y="0"/>
                  </a:lnTo>
                  <a:lnTo>
                    <a:pt x="0" y="374885"/>
                  </a:lnTo>
                  <a:lnTo>
                    <a:pt x="61808" y="436683"/>
                  </a:lnTo>
                  <a:lnTo>
                    <a:pt x="108899" y="392087"/>
                  </a:lnTo>
                  <a:lnTo>
                    <a:pt x="108899" y="698906"/>
                  </a:lnTo>
                  <a:lnTo>
                    <a:pt x="680399" y="699135"/>
                  </a:lnTo>
                  <a:lnTo>
                    <a:pt x="680399" y="391687"/>
                  </a:lnTo>
                  <a:lnTo>
                    <a:pt x="727729" y="436455"/>
                  </a:lnTo>
                  <a:close/>
                  <a:moveTo>
                    <a:pt x="661349" y="680085"/>
                  </a:moveTo>
                  <a:lnTo>
                    <a:pt x="127949" y="679866"/>
                  </a:lnTo>
                  <a:lnTo>
                    <a:pt x="127949" y="374047"/>
                  </a:lnTo>
                  <a:lnTo>
                    <a:pt x="394649" y="121482"/>
                  </a:lnTo>
                  <a:lnTo>
                    <a:pt x="661349" y="373675"/>
                  </a:lnTo>
                  <a:close/>
                  <a:moveTo>
                    <a:pt x="62160" y="410108"/>
                  </a:moveTo>
                  <a:lnTo>
                    <a:pt x="27299" y="375285"/>
                  </a:lnTo>
                  <a:lnTo>
                    <a:pt x="394649" y="26251"/>
                  </a:lnTo>
                  <a:lnTo>
                    <a:pt x="762000" y="375285"/>
                  </a:lnTo>
                  <a:lnTo>
                    <a:pt x="727358" y="409880"/>
                  </a:lnTo>
                  <a:lnTo>
                    <a:pt x="394649" y="9525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sz="18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pic>
          <p:nvPicPr>
            <p:cNvPr id="28" name="Google Shape;259;p20">
              <a:extLst>
                <a:ext uri="{FF2B5EF4-FFF2-40B4-BE49-F238E27FC236}">
                  <a16:creationId xmlns:a16="http://schemas.microsoft.com/office/drawing/2014/main" id="{D37F76DF-19ED-5828-EF88-0F13FA2A4936}"/>
                </a:ext>
              </a:extLst>
            </p:cNvPr>
            <p:cNvPicPr preferRelativeResize="0"/>
            <p:nvPr/>
          </p:nvPicPr>
          <p:blipFill rotWithShape="1">
            <a:blip r:embed="rId12">
              <a:alphaModFix/>
            </a:blip>
            <a:srcRect/>
            <a:stretch/>
          </p:blipFill>
          <p:spPr>
            <a:xfrm>
              <a:off x="10774653" y="514538"/>
              <a:ext cx="236718" cy="321689"/>
            </a:xfrm>
            <a:prstGeom prst="rect">
              <a:avLst/>
            </a:prstGeom>
            <a:noFill/>
            <a:ln>
              <a:noFill/>
            </a:ln>
          </p:spPr>
        </p:pic>
      </p:grpSp>
      <p:sp>
        <p:nvSpPr>
          <p:cNvPr id="29" name="Google Shape;260;p20">
            <a:extLst>
              <a:ext uri="{FF2B5EF4-FFF2-40B4-BE49-F238E27FC236}">
                <a16:creationId xmlns:a16="http://schemas.microsoft.com/office/drawing/2014/main" id="{81BD7064-6EE0-9AB5-44E0-7E4884429970}"/>
              </a:ext>
            </a:extLst>
          </p:cNvPr>
          <p:cNvSpPr/>
          <p:nvPr/>
        </p:nvSpPr>
        <p:spPr>
          <a:xfrm>
            <a:off x="7709697" y="2521134"/>
            <a:ext cx="131122" cy="89623"/>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sz="18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pic>
        <p:nvPicPr>
          <p:cNvPr id="30" name="Google Shape;261;p20" descr="Credit card outline">
            <a:extLst>
              <a:ext uri="{FF2B5EF4-FFF2-40B4-BE49-F238E27FC236}">
                <a16:creationId xmlns:a16="http://schemas.microsoft.com/office/drawing/2014/main" id="{ECE2B2EB-4146-84DC-9E5E-0CE386CC75B4}"/>
              </a:ext>
            </a:extLst>
          </p:cNvPr>
          <p:cNvPicPr preferRelativeResize="0"/>
          <p:nvPr/>
        </p:nvPicPr>
        <p:blipFill rotWithShape="1">
          <a:blip r:embed="rId13">
            <a:alphaModFix/>
          </a:blip>
          <a:srcRect/>
          <a:stretch/>
        </p:blipFill>
        <p:spPr>
          <a:xfrm>
            <a:off x="10406451" y="2262350"/>
            <a:ext cx="548362" cy="548362"/>
          </a:xfrm>
          <a:prstGeom prst="rect">
            <a:avLst/>
          </a:prstGeom>
          <a:noFill/>
          <a:ln>
            <a:noFill/>
          </a:ln>
        </p:spPr>
      </p:pic>
      <p:grpSp>
        <p:nvGrpSpPr>
          <p:cNvPr id="31" name="Google Shape;262;p20">
            <a:extLst>
              <a:ext uri="{FF2B5EF4-FFF2-40B4-BE49-F238E27FC236}">
                <a16:creationId xmlns:a16="http://schemas.microsoft.com/office/drawing/2014/main" id="{414E94EC-AD33-63AB-FA32-A5B4E5185B52}"/>
              </a:ext>
            </a:extLst>
          </p:cNvPr>
          <p:cNvGrpSpPr/>
          <p:nvPr/>
        </p:nvGrpSpPr>
        <p:grpSpPr>
          <a:xfrm>
            <a:off x="9364508" y="2211993"/>
            <a:ext cx="675369" cy="640653"/>
            <a:chOff x="11045276" y="198192"/>
            <a:chExt cx="492431" cy="492431"/>
          </a:xfrm>
        </p:grpSpPr>
        <p:pic>
          <p:nvPicPr>
            <p:cNvPr id="32" name="Google Shape;263;p20" descr="Cloud outline">
              <a:extLst>
                <a:ext uri="{FF2B5EF4-FFF2-40B4-BE49-F238E27FC236}">
                  <a16:creationId xmlns:a16="http://schemas.microsoft.com/office/drawing/2014/main" id="{52EBB760-7D9F-ED44-6D24-5720BAE984A7}"/>
                </a:ext>
              </a:extLst>
            </p:cNvPr>
            <p:cNvPicPr preferRelativeResize="0"/>
            <p:nvPr/>
          </p:nvPicPr>
          <p:blipFill rotWithShape="1">
            <a:blip r:embed="rId14">
              <a:alphaModFix/>
            </a:blip>
            <a:srcRect/>
            <a:stretch/>
          </p:blipFill>
          <p:spPr>
            <a:xfrm>
              <a:off x="11045276" y="198192"/>
              <a:ext cx="492431" cy="492431"/>
            </a:xfrm>
            <a:prstGeom prst="rect">
              <a:avLst/>
            </a:prstGeom>
            <a:noFill/>
            <a:ln>
              <a:noFill/>
            </a:ln>
          </p:spPr>
        </p:pic>
        <p:pic>
          <p:nvPicPr>
            <p:cNvPr id="33" name="Google Shape;264;p20" descr="Magnifying glass outline">
              <a:extLst>
                <a:ext uri="{FF2B5EF4-FFF2-40B4-BE49-F238E27FC236}">
                  <a16:creationId xmlns:a16="http://schemas.microsoft.com/office/drawing/2014/main" id="{4C6456E5-E026-5183-FF4B-F597ACCE0A9F}"/>
                </a:ext>
              </a:extLst>
            </p:cNvPr>
            <p:cNvPicPr preferRelativeResize="0"/>
            <p:nvPr/>
          </p:nvPicPr>
          <p:blipFill rotWithShape="1">
            <a:blip r:embed="rId15">
              <a:alphaModFix/>
            </a:blip>
            <a:srcRect/>
            <a:stretch/>
          </p:blipFill>
          <p:spPr>
            <a:xfrm>
              <a:off x="11204598" y="386677"/>
              <a:ext cx="173786" cy="173786"/>
            </a:xfrm>
            <a:prstGeom prst="rect">
              <a:avLst/>
            </a:prstGeom>
            <a:noFill/>
            <a:ln>
              <a:noFill/>
            </a:ln>
          </p:spPr>
        </p:pic>
      </p:grpSp>
      <p:grpSp>
        <p:nvGrpSpPr>
          <p:cNvPr id="34" name="Google Shape;265;p20">
            <a:extLst>
              <a:ext uri="{FF2B5EF4-FFF2-40B4-BE49-F238E27FC236}">
                <a16:creationId xmlns:a16="http://schemas.microsoft.com/office/drawing/2014/main" id="{F1E1D9F4-1F37-3F57-EEF0-935AD309CDBC}"/>
              </a:ext>
            </a:extLst>
          </p:cNvPr>
          <p:cNvGrpSpPr/>
          <p:nvPr/>
        </p:nvGrpSpPr>
        <p:grpSpPr>
          <a:xfrm>
            <a:off x="4505947" y="2259636"/>
            <a:ext cx="483063" cy="483063"/>
            <a:chOff x="8745646" y="112631"/>
            <a:chExt cx="483063" cy="483063"/>
          </a:xfrm>
        </p:grpSpPr>
        <p:pic>
          <p:nvPicPr>
            <p:cNvPr id="35" name="Google Shape;266;p20" descr="Smart Phone outline">
              <a:extLst>
                <a:ext uri="{FF2B5EF4-FFF2-40B4-BE49-F238E27FC236}">
                  <a16:creationId xmlns:a16="http://schemas.microsoft.com/office/drawing/2014/main" id="{CB4C2003-2C9A-A902-B7E3-9455EC04F1B9}"/>
                </a:ext>
              </a:extLst>
            </p:cNvPr>
            <p:cNvPicPr preferRelativeResize="0"/>
            <p:nvPr/>
          </p:nvPicPr>
          <p:blipFill rotWithShape="1">
            <a:blip r:embed="rId16">
              <a:alphaModFix/>
            </a:blip>
            <a:srcRect/>
            <a:stretch/>
          </p:blipFill>
          <p:spPr>
            <a:xfrm>
              <a:off x="8745646" y="112631"/>
              <a:ext cx="483063" cy="483063"/>
            </a:xfrm>
            <a:prstGeom prst="rect">
              <a:avLst/>
            </a:prstGeom>
            <a:noFill/>
            <a:ln>
              <a:noFill/>
            </a:ln>
          </p:spPr>
        </p:pic>
        <p:pic>
          <p:nvPicPr>
            <p:cNvPr id="36" name="Google Shape;267;p20" descr="World outline">
              <a:extLst>
                <a:ext uri="{FF2B5EF4-FFF2-40B4-BE49-F238E27FC236}">
                  <a16:creationId xmlns:a16="http://schemas.microsoft.com/office/drawing/2014/main" id="{CA4C4EB6-A058-0189-202C-0ABF0340E267}"/>
                </a:ext>
              </a:extLst>
            </p:cNvPr>
            <p:cNvPicPr preferRelativeResize="0"/>
            <p:nvPr/>
          </p:nvPicPr>
          <p:blipFill rotWithShape="1">
            <a:blip r:embed="rId17">
              <a:alphaModFix/>
            </a:blip>
            <a:srcRect/>
            <a:stretch/>
          </p:blipFill>
          <p:spPr>
            <a:xfrm rot="1645624" flipH="1">
              <a:off x="8883107" y="261061"/>
              <a:ext cx="189144" cy="189144"/>
            </a:xfrm>
            <a:prstGeom prst="rect">
              <a:avLst/>
            </a:prstGeom>
            <a:noFill/>
            <a:ln>
              <a:noFill/>
            </a:ln>
          </p:spPr>
        </p:pic>
      </p:grpSp>
      <p:grpSp>
        <p:nvGrpSpPr>
          <p:cNvPr id="37" name="Google Shape;268;p20">
            <a:extLst>
              <a:ext uri="{FF2B5EF4-FFF2-40B4-BE49-F238E27FC236}">
                <a16:creationId xmlns:a16="http://schemas.microsoft.com/office/drawing/2014/main" id="{ECE73EAC-D75C-5F8F-5A64-F1101CC2DDB4}"/>
              </a:ext>
            </a:extLst>
          </p:cNvPr>
          <p:cNvGrpSpPr/>
          <p:nvPr/>
        </p:nvGrpSpPr>
        <p:grpSpPr>
          <a:xfrm>
            <a:off x="8296389" y="2187643"/>
            <a:ext cx="896990" cy="611042"/>
            <a:chOff x="11244985" y="238371"/>
            <a:chExt cx="896990" cy="611042"/>
          </a:xfrm>
        </p:grpSpPr>
        <p:pic>
          <p:nvPicPr>
            <p:cNvPr id="38" name="Google Shape;269;p20" descr="User outline">
              <a:extLst>
                <a:ext uri="{FF2B5EF4-FFF2-40B4-BE49-F238E27FC236}">
                  <a16:creationId xmlns:a16="http://schemas.microsoft.com/office/drawing/2014/main" id="{3CB37FD2-B0BB-CB1F-4DF0-443654BFAC5A}"/>
                </a:ext>
              </a:extLst>
            </p:cNvPr>
            <p:cNvPicPr preferRelativeResize="0"/>
            <p:nvPr/>
          </p:nvPicPr>
          <p:blipFill rotWithShape="1">
            <a:blip r:embed="rId18">
              <a:alphaModFix/>
            </a:blip>
            <a:srcRect/>
            <a:stretch/>
          </p:blipFill>
          <p:spPr>
            <a:xfrm>
              <a:off x="11494035" y="311642"/>
              <a:ext cx="389382" cy="389382"/>
            </a:xfrm>
            <a:prstGeom prst="rect">
              <a:avLst/>
            </a:prstGeom>
            <a:noFill/>
            <a:ln>
              <a:noFill/>
            </a:ln>
          </p:spPr>
        </p:pic>
        <p:pic>
          <p:nvPicPr>
            <p:cNvPr id="39" name="Google Shape;270;p20" descr="Smart Phone outline">
              <a:extLst>
                <a:ext uri="{FF2B5EF4-FFF2-40B4-BE49-F238E27FC236}">
                  <a16:creationId xmlns:a16="http://schemas.microsoft.com/office/drawing/2014/main" id="{593888DC-8B3F-CF70-6059-4F1BD7BB8F12}"/>
                </a:ext>
              </a:extLst>
            </p:cNvPr>
            <p:cNvPicPr preferRelativeResize="0"/>
            <p:nvPr/>
          </p:nvPicPr>
          <p:blipFill rotWithShape="1">
            <a:blip r:embed="rId16">
              <a:alphaModFix/>
            </a:blip>
            <a:srcRect/>
            <a:stretch/>
          </p:blipFill>
          <p:spPr>
            <a:xfrm>
              <a:off x="11244985" y="238371"/>
              <a:ext cx="896990" cy="611042"/>
            </a:xfrm>
            <a:prstGeom prst="rect">
              <a:avLst/>
            </a:prstGeom>
            <a:noFill/>
            <a:ln>
              <a:noFill/>
            </a:ln>
          </p:spPr>
        </p:pic>
      </p:grpSp>
      <p:grpSp>
        <p:nvGrpSpPr>
          <p:cNvPr id="40" name="Google Shape;271;p20">
            <a:extLst>
              <a:ext uri="{FF2B5EF4-FFF2-40B4-BE49-F238E27FC236}">
                <a16:creationId xmlns:a16="http://schemas.microsoft.com/office/drawing/2014/main" id="{9E8EAC3D-949A-226E-7A6C-28F5CC7D110E}"/>
              </a:ext>
            </a:extLst>
          </p:cNvPr>
          <p:cNvGrpSpPr/>
          <p:nvPr/>
        </p:nvGrpSpPr>
        <p:grpSpPr>
          <a:xfrm>
            <a:off x="7313578" y="2178631"/>
            <a:ext cx="896990" cy="611042"/>
            <a:chOff x="11244985" y="238371"/>
            <a:chExt cx="896990" cy="611042"/>
          </a:xfrm>
        </p:grpSpPr>
        <p:pic>
          <p:nvPicPr>
            <p:cNvPr id="41" name="Google Shape;272;p20" descr="User outline">
              <a:extLst>
                <a:ext uri="{FF2B5EF4-FFF2-40B4-BE49-F238E27FC236}">
                  <a16:creationId xmlns:a16="http://schemas.microsoft.com/office/drawing/2014/main" id="{15BFD794-B1B1-51C7-9144-76BE2B56D914}"/>
                </a:ext>
              </a:extLst>
            </p:cNvPr>
            <p:cNvPicPr preferRelativeResize="0"/>
            <p:nvPr/>
          </p:nvPicPr>
          <p:blipFill rotWithShape="1">
            <a:blip r:embed="rId18">
              <a:alphaModFix/>
            </a:blip>
            <a:srcRect/>
            <a:stretch/>
          </p:blipFill>
          <p:spPr>
            <a:xfrm>
              <a:off x="11494035" y="311642"/>
              <a:ext cx="389382" cy="389382"/>
            </a:xfrm>
            <a:prstGeom prst="rect">
              <a:avLst/>
            </a:prstGeom>
            <a:noFill/>
            <a:ln>
              <a:noFill/>
            </a:ln>
          </p:spPr>
        </p:pic>
        <p:pic>
          <p:nvPicPr>
            <p:cNvPr id="42" name="Google Shape;273;p20" descr="Smart Phone outline">
              <a:extLst>
                <a:ext uri="{FF2B5EF4-FFF2-40B4-BE49-F238E27FC236}">
                  <a16:creationId xmlns:a16="http://schemas.microsoft.com/office/drawing/2014/main" id="{A2EB0949-3930-260B-94C4-F25BFC7DE7BD}"/>
                </a:ext>
              </a:extLst>
            </p:cNvPr>
            <p:cNvPicPr preferRelativeResize="0"/>
            <p:nvPr/>
          </p:nvPicPr>
          <p:blipFill rotWithShape="1">
            <a:blip r:embed="rId16">
              <a:alphaModFix/>
            </a:blip>
            <a:srcRect/>
            <a:stretch/>
          </p:blipFill>
          <p:spPr>
            <a:xfrm>
              <a:off x="11244985" y="238371"/>
              <a:ext cx="896990" cy="611042"/>
            </a:xfrm>
            <a:prstGeom prst="rect">
              <a:avLst/>
            </a:prstGeom>
            <a:noFill/>
            <a:ln>
              <a:noFill/>
            </a:ln>
          </p:spPr>
        </p:pic>
      </p:grpSp>
      <p:sp>
        <p:nvSpPr>
          <p:cNvPr id="43" name="Google Shape;274;p20">
            <a:extLst>
              <a:ext uri="{FF2B5EF4-FFF2-40B4-BE49-F238E27FC236}">
                <a16:creationId xmlns:a16="http://schemas.microsoft.com/office/drawing/2014/main" id="{AB5EC494-0F0F-9BCA-09B1-A54A80ABE0FE}"/>
              </a:ext>
            </a:extLst>
          </p:cNvPr>
          <p:cNvSpPr txBox="1"/>
          <p:nvPr/>
        </p:nvSpPr>
        <p:spPr>
          <a:xfrm>
            <a:off x="7790525" y="6231138"/>
            <a:ext cx="3347307" cy="2538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8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1 OTP = One Time Password</a:t>
            </a:r>
            <a:r>
              <a:rPr kumimoji="0" lang="en-US" sz="8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rPr>
              <a:t>           </a:t>
            </a:r>
            <a:r>
              <a:rPr kumimoji="0" lang="en-US" sz="8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2 KYC = Know Your Customer</a:t>
            </a:r>
            <a:endParaRPr kumimoji="0" sz="8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54" name="Google Shape;285;p20">
            <a:extLst>
              <a:ext uri="{FF2B5EF4-FFF2-40B4-BE49-F238E27FC236}">
                <a16:creationId xmlns:a16="http://schemas.microsoft.com/office/drawing/2014/main" id="{86F38844-1D28-D926-C204-07E1B607137A}"/>
              </a:ext>
            </a:extLst>
          </p:cNvPr>
          <p:cNvGrpSpPr/>
          <p:nvPr/>
        </p:nvGrpSpPr>
        <p:grpSpPr>
          <a:xfrm>
            <a:off x="807625" y="4497050"/>
            <a:ext cx="9883098" cy="348903"/>
            <a:chOff x="1097797" y="4356638"/>
            <a:chExt cx="9883098" cy="348903"/>
          </a:xfrm>
        </p:grpSpPr>
        <p:sp>
          <p:nvSpPr>
            <p:cNvPr id="55" name="Google Shape;286;p20">
              <a:extLst>
                <a:ext uri="{FF2B5EF4-FFF2-40B4-BE49-F238E27FC236}">
                  <a16:creationId xmlns:a16="http://schemas.microsoft.com/office/drawing/2014/main" id="{3CDD1B86-D7F7-88F1-CFF5-709DD6CA2484}"/>
                </a:ext>
              </a:extLst>
            </p:cNvPr>
            <p:cNvSpPr txBox="1"/>
            <p:nvPr/>
          </p:nvSpPr>
          <p:spPr>
            <a:xfrm>
              <a:off x="2488073" y="4356638"/>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Connectivity</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Insights</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56" name="Google Shape;287;p20">
              <a:extLst>
                <a:ext uri="{FF2B5EF4-FFF2-40B4-BE49-F238E27FC236}">
                  <a16:creationId xmlns:a16="http://schemas.microsoft.com/office/drawing/2014/main" id="{D1DF4DCA-1EC7-D275-1B93-92E8FBA19552}"/>
                </a:ext>
              </a:extLst>
            </p:cNvPr>
            <p:cNvSpPr txBox="1"/>
            <p:nvPr/>
          </p:nvSpPr>
          <p:spPr>
            <a:xfrm>
              <a:off x="3690276" y="4356641"/>
              <a:ext cx="10065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Device Location</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rPr>
                <a:t> </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rPr>
                <a:t> </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Retrieval</a:t>
              </a:r>
              <a:endParaRPr kumimoji="0" sz="11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57" name="Google Shape;288;p20">
              <a:extLst>
                <a:ext uri="{FF2B5EF4-FFF2-40B4-BE49-F238E27FC236}">
                  <a16:creationId xmlns:a16="http://schemas.microsoft.com/office/drawing/2014/main" id="{FCEE8FEE-214B-77A2-7278-BD2BE9E190B1}"/>
                </a:ext>
              </a:extLst>
            </p:cNvPr>
            <p:cNvSpPr txBox="1"/>
            <p:nvPr/>
          </p:nvSpPr>
          <p:spPr>
            <a:xfrm>
              <a:off x="1097797" y="4356641"/>
              <a:ext cx="1109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Call Forwarding</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Signal</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58" name="Google Shape;289;p20">
              <a:extLst>
                <a:ext uri="{FF2B5EF4-FFF2-40B4-BE49-F238E27FC236}">
                  <a16:creationId xmlns:a16="http://schemas.microsoft.com/office/drawing/2014/main" id="{BB4FFE1F-F6A0-2E8E-35BD-344040BDE96E}"/>
                </a:ext>
              </a:extLst>
            </p:cNvPr>
            <p:cNvSpPr txBox="1"/>
            <p:nvPr/>
          </p:nvSpPr>
          <p:spPr>
            <a:xfrm>
              <a:off x="4977444" y="4356641"/>
              <a:ext cx="1109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Device Location</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rPr>
                <a:t> </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rPr>
                <a:t> </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Geofencing</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59" name="Google Shape;290;p20">
              <a:extLst>
                <a:ext uri="{FF2B5EF4-FFF2-40B4-BE49-F238E27FC236}">
                  <a16:creationId xmlns:a16="http://schemas.microsoft.com/office/drawing/2014/main" id="{A8579A37-88E4-E8F4-8F44-124686EC5B3B}"/>
                </a:ext>
              </a:extLst>
            </p:cNvPr>
            <p:cNvSpPr txBox="1"/>
            <p:nvPr/>
          </p:nvSpPr>
          <p:spPr>
            <a:xfrm>
              <a:off x="6367721" y="4356641"/>
              <a:ext cx="10065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Edge Cloud –</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Resource Mgmt</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60" name="Google Shape;291;p20">
              <a:extLst>
                <a:ext uri="{FF2B5EF4-FFF2-40B4-BE49-F238E27FC236}">
                  <a16:creationId xmlns:a16="http://schemas.microsoft.com/office/drawing/2014/main" id="{A1EA1C1E-FF42-23BA-98D6-A675B914070B}"/>
                </a:ext>
              </a:extLst>
            </p:cNvPr>
            <p:cNvSpPr txBox="1"/>
            <p:nvPr/>
          </p:nvSpPr>
          <p:spPr>
            <a:xfrm>
              <a:off x="7654890" y="4356638"/>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Network Slice</a:t>
              </a:r>
              <a:b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Booking</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1" name="Google Shape;292;p20">
              <a:extLst>
                <a:ext uri="{FF2B5EF4-FFF2-40B4-BE49-F238E27FC236}">
                  <a16:creationId xmlns:a16="http://schemas.microsoft.com/office/drawing/2014/main" id="{525EB716-DFBD-04E4-A330-ECF20D2D639A}"/>
                </a:ext>
              </a:extLst>
            </p:cNvPr>
            <p:cNvSpPr txBox="1"/>
            <p:nvPr/>
          </p:nvSpPr>
          <p:spPr>
            <a:xfrm>
              <a:off x="8857092" y="4356638"/>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Region </a:t>
              </a:r>
              <a:b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br>
              <a:r>
                <a:rPr lang="en-US" sz="1100" kern="0" dirty="0">
                  <a:solidFill>
                    <a:srgbClr val="000000"/>
                  </a:solidFill>
                  <a:latin typeface="Montserrat Light" panose="00000400000000000000" pitchFamily="2" charset="0"/>
                  <a:ea typeface="Montserrat Light"/>
                  <a:cs typeface="Montserrat Light"/>
                  <a:sym typeface="Montserrat Light"/>
                </a:rPr>
                <a:t>Device</a:t>
              </a: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 Count</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2" name="Google Shape;293;p20">
              <a:extLst>
                <a:ext uri="{FF2B5EF4-FFF2-40B4-BE49-F238E27FC236}">
                  <a16:creationId xmlns:a16="http://schemas.microsoft.com/office/drawing/2014/main" id="{43615E0D-7221-5EC2-7A6F-CE65D4C19DCB}"/>
                </a:ext>
              </a:extLst>
            </p:cNvPr>
            <p:cNvSpPr txBox="1"/>
            <p:nvPr/>
          </p:nvSpPr>
          <p:spPr>
            <a:xfrm>
              <a:off x="10059295" y="4356638"/>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Site to Cloud</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VPN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grpSp>
      <p:sp>
        <p:nvSpPr>
          <p:cNvPr id="63" name="Google Shape;294;p20">
            <a:extLst>
              <a:ext uri="{FF2B5EF4-FFF2-40B4-BE49-F238E27FC236}">
                <a16:creationId xmlns:a16="http://schemas.microsoft.com/office/drawing/2014/main" id="{FECB4765-A7FD-DC1C-CFA7-C312DC355E38}"/>
              </a:ext>
            </a:extLst>
          </p:cNvPr>
          <p:cNvSpPr txBox="1"/>
          <p:nvPr/>
        </p:nvSpPr>
        <p:spPr>
          <a:xfrm>
            <a:off x="1780588"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IMEI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Fraud</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64" name="Google Shape;295;p20">
            <a:extLst>
              <a:ext uri="{FF2B5EF4-FFF2-40B4-BE49-F238E27FC236}">
                <a16:creationId xmlns:a16="http://schemas.microsoft.com/office/drawing/2014/main" id="{40962988-C479-A621-78F8-D1AC52CCC4B8}"/>
              </a:ext>
            </a:extLst>
          </p:cNvPr>
          <p:cNvSpPr txBox="1"/>
          <p:nvPr/>
        </p:nvSpPr>
        <p:spPr>
          <a:xfrm>
            <a:off x="3037685"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Device Quality</a:t>
            </a:r>
            <a:b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Indicator</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5" name="Google Shape;296;p20">
            <a:extLst>
              <a:ext uri="{FF2B5EF4-FFF2-40B4-BE49-F238E27FC236}">
                <a16:creationId xmlns:a16="http://schemas.microsoft.com/office/drawing/2014/main" id="{78B241D1-3328-4104-68C9-6C5DEB4E3A98}"/>
              </a:ext>
            </a:extLst>
          </p:cNvPr>
          <p:cNvSpPr txBox="1"/>
          <p:nvPr/>
        </p:nvSpPr>
        <p:spPr>
          <a:xfrm>
            <a:off x="523491"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KYC</a:t>
            </a:r>
            <a:r>
              <a:rPr kumimoji="0" lang="en-US" sz="1100" b="0" i="0" u="none" strike="noStrike" kern="0" cap="none" spc="0" normalizeH="0" baseline="30000" noProof="0" dirty="0">
                <a:ln>
                  <a:noFill/>
                </a:ln>
                <a:solidFill>
                  <a:srgbClr val="000000"/>
                </a:solidFill>
                <a:effectLst/>
                <a:uLnTx/>
                <a:uFillTx/>
                <a:latin typeface="Montserrat Light" panose="00000400000000000000" pitchFamily="2" charset="0"/>
                <a:ea typeface="Montserrat Light"/>
                <a:cs typeface="Montserrat Light"/>
                <a:sym typeface="Montserrat Light"/>
              </a:rPr>
              <a:t>2</a:t>
            </a:r>
            <a:b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Age Verification</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6" name="Google Shape;297;p20">
            <a:extLst>
              <a:ext uri="{FF2B5EF4-FFF2-40B4-BE49-F238E27FC236}">
                <a16:creationId xmlns:a16="http://schemas.microsoft.com/office/drawing/2014/main" id="{D0D61039-89B8-0F2B-D1AB-3F2CCACA1AFA}"/>
              </a:ext>
            </a:extLst>
          </p:cNvPr>
          <p:cNvSpPr txBox="1"/>
          <p:nvPr/>
        </p:nvSpPr>
        <p:spPr>
          <a:xfrm>
            <a:off x="4294783" y="5688844"/>
            <a:ext cx="12828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QoD – Provisioning</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Mode</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67" name="Google Shape;298;p20">
            <a:extLst>
              <a:ext uri="{FF2B5EF4-FFF2-40B4-BE49-F238E27FC236}">
                <a16:creationId xmlns:a16="http://schemas.microsoft.com/office/drawing/2014/main" id="{85A49B3B-263E-2FBE-791C-8FBF98514C1E}"/>
              </a:ext>
            </a:extLst>
          </p:cNvPr>
          <p:cNvSpPr txBox="1"/>
          <p:nvPr/>
        </p:nvSpPr>
        <p:spPr>
          <a:xfrm>
            <a:off x="5835961"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Device Visit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Location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68" name="Google Shape;299;p20">
            <a:extLst>
              <a:ext uri="{FF2B5EF4-FFF2-40B4-BE49-F238E27FC236}">
                <a16:creationId xmlns:a16="http://schemas.microsoft.com/office/drawing/2014/main" id="{FE48137B-1FE2-B778-DC0D-1E6DE8249987}"/>
              </a:ext>
            </a:extLst>
          </p:cNvPr>
          <p:cNvSpPr txBox="1"/>
          <p:nvPr/>
        </p:nvSpPr>
        <p:spPr>
          <a:xfrm>
            <a:off x="7093058"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Most Frequent</a:t>
            </a:r>
            <a:b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Location</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9" name="Google Shape;300;p20">
            <a:extLst>
              <a:ext uri="{FF2B5EF4-FFF2-40B4-BE49-F238E27FC236}">
                <a16:creationId xmlns:a16="http://schemas.microsoft.com/office/drawing/2014/main" id="{C409EC71-C65E-FBFC-A2AC-ADE0E21B43F4}"/>
              </a:ext>
            </a:extLst>
          </p:cNvPr>
          <p:cNvSpPr txBox="1"/>
          <p:nvPr/>
        </p:nvSpPr>
        <p:spPr>
          <a:xfrm>
            <a:off x="8350155" y="5688844"/>
            <a:ext cx="1347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Home Devices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Network Acces Mgmt</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70" name="Google Shape;301;p20">
            <a:extLst>
              <a:ext uri="{FF2B5EF4-FFF2-40B4-BE49-F238E27FC236}">
                <a16:creationId xmlns:a16="http://schemas.microsoft.com/office/drawing/2014/main" id="{046D80D4-212E-AB43-52FE-55E0C2A906DA}"/>
              </a:ext>
            </a:extLst>
          </p:cNvPr>
          <p:cNvSpPr txBox="1"/>
          <p:nvPr/>
        </p:nvSpPr>
        <p:spPr>
          <a:xfrm>
            <a:off x="9956210"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71" name="Gruppieren 70">
            <a:extLst>
              <a:ext uri="{FF2B5EF4-FFF2-40B4-BE49-F238E27FC236}">
                <a16:creationId xmlns:a16="http://schemas.microsoft.com/office/drawing/2014/main" id="{25013E1B-77D7-DDFF-4671-095FCE05CCE4}"/>
              </a:ext>
            </a:extLst>
          </p:cNvPr>
          <p:cNvGrpSpPr/>
          <p:nvPr/>
        </p:nvGrpSpPr>
        <p:grpSpPr>
          <a:xfrm>
            <a:off x="353230" y="3949450"/>
            <a:ext cx="10784602" cy="351787"/>
            <a:chOff x="353230" y="3949450"/>
            <a:chExt cx="10784602" cy="351787"/>
          </a:xfrm>
        </p:grpSpPr>
        <p:sp>
          <p:nvSpPr>
            <p:cNvPr id="45" name="Google Shape;276;p20">
              <a:extLst>
                <a:ext uri="{FF2B5EF4-FFF2-40B4-BE49-F238E27FC236}">
                  <a16:creationId xmlns:a16="http://schemas.microsoft.com/office/drawing/2014/main" id="{A5D6FBAF-7B86-7666-5228-399D9029BDE8}"/>
                </a:ext>
              </a:extLst>
            </p:cNvPr>
            <p:cNvSpPr txBox="1"/>
            <p:nvPr/>
          </p:nvSpPr>
          <p:spPr>
            <a:xfrm>
              <a:off x="1587686" y="3952321"/>
              <a:ext cx="914400"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Click to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Dial</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46" name="Google Shape;277;p20">
              <a:extLst>
                <a:ext uri="{FF2B5EF4-FFF2-40B4-BE49-F238E27FC236}">
                  <a16:creationId xmlns:a16="http://schemas.microsoft.com/office/drawing/2014/main" id="{7A897A57-CF0F-8E14-1BC2-81B2442A8802}"/>
                </a:ext>
              </a:extLst>
            </p:cNvPr>
            <p:cNvSpPr txBox="1"/>
            <p:nvPr/>
          </p:nvSpPr>
          <p:spPr>
            <a:xfrm>
              <a:off x="2571942" y="3952321"/>
              <a:ext cx="914400"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Device</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Identifier</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47" name="Google Shape;278;p20">
              <a:extLst>
                <a:ext uri="{FF2B5EF4-FFF2-40B4-BE49-F238E27FC236}">
                  <a16:creationId xmlns:a16="http://schemas.microsoft.com/office/drawing/2014/main" id="{D2C198C3-0B2E-9236-0707-7E0B518D7413}"/>
                </a:ext>
              </a:extLst>
            </p:cNvPr>
            <p:cNvSpPr txBox="1"/>
            <p:nvPr/>
          </p:nvSpPr>
          <p:spPr>
            <a:xfrm>
              <a:off x="353230" y="3952312"/>
              <a:ext cx="1164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Blockchain </a:t>
              </a:r>
              <a:b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Public Address</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48" name="Google Shape;279;p20">
              <a:extLst>
                <a:ext uri="{FF2B5EF4-FFF2-40B4-BE49-F238E27FC236}">
                  <a16:creationId xmlns:a16="http://schemas.microsoft.com/office/drawing/2014/main" id="{B4D4A0C2-273E-E3FB-0FCE-F6DAC15C3548}"/>
                </a:ext>
              </a:extLst>
            </p:cNvPr>
            <p:cNvSpPr txBox="1"/>
            <p:nvPr/>
          </p:nvSpPr>
          <p:spPr>
            <a:xfrm>
              <a:off x="3556198" y="3952321"/>
              <a:ext cx="914400"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Device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Swap</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49" name="Google Shape;280;p20">
              <a:extLst>
                <a:ext uri="{FF2B5EF4-FFF2-40B4-BE49-F238E27FC236}">
                  <a16:creationId xmlns:a16="http://schemas.microsoft.com/office/drawing/2014/main" id="{CB8A05E8-BF2E-04BC-F2B4-BAB03FC53EF5}"/>
                </a:ext>
              </a:extLst>
            </p:cNvPr>
            <p:cNvSpPr txBox="1"/>
            <p:nvPr/>
          </p:nvSpPr>
          <p:spPr>
            <a:xfrm>
              <a:off x="4540454" y="3952312"/>
              <a:ext cx="1164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Edge Cloud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Traffic Influence</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50" name="Google Shape;281;p20">
              <a:extLst>
                <a:ext uri="{FF2B5EF4-FFF2-40B4-BE49-F238E27FC236}">
                  <a16:creationId xmlns:a16="http://schemas.microsoft.com/office/drawing/2014/main" id="{7A9BE2CF-B681-AB8C-7189-C854FF39ACB9}"/>
                </a:ext>
              </a:extLst>
            </p:cNvPr>
            <p:cNvSpPr txBox="1"/>
            <p:nvPr/>
          </p:nvSpPr>
          <p:spPr>
            <a:xfrm>
              <a:off x="5774910" y="3952312"/>
              <a:ext cx="12828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Edge Cloud –</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Workload </a:t>
              </a:r>
              <a:r>
                <a:rPr kumimoji="0" lang="en-US" sz="1100" b="0" i="0" u="none" strike="noStrike" kern="0" cap="none" spc="0" normalizeH="0" baseline="0" noProof="0" dirty="0" err="1">
                  <a:ln>
                    <a:noFill/>
                  </a:ln>
                  <a:solidFill>
                    <a:srgbClr val="000000"/>
                  </a:solidFill>
                  <a:effectLst/>
                  <a:uLnTx/>
                  <a:uFillTx/>
                  <a:latin typeface="Montserrat Light" panose="00000400000000000000" pitchFamily="2" charset="0"/>
                  <a:ea typeface="Montserrat Light"/>
                  <a:cs typeface="Montserrat Light"/>
                  <a:sym typeface="Montserrat Light"/>
                </a:rPr>
                <a:t>Orchestr</a:t>
              </a: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51" name="Google Shape;282;p20">
              <a:extLst>
                <a:ext uri="{FF2B5EF4-FFF2-40B4-BE49-F238E27FC236}">
                  <a16:creationId xmlns:a16="http://schemas.microsoft.com/office/drawing/2014/main" id="{AA6ADF93-CA5C-D85D-85FC-29AF890C5052}"/>
                </a:ext>
              </a:extLst>
            </p:cNvPr>
            <p:cNvSpPr txBox="1"/>
            <p:nvPr/>
          </p:nvSpPr>
          <p:spPr>
            <a:xfrm>
              <a:off x="8119022" y="3952321"/>
              <a:ext cx="914400"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Population </a:t>
              </a:r>
              <a:b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Density Data</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52" name="Google Shape;283;p20">
              <a:extLst>
                <a:ext uri="{FF2B5EF4-FFF2-40B4-BE49-F238E27FC236}">
                  <a16:creationId xmlns:a16="http://schemas.microsoft.com/office/drawing/2014/main" id="{5F9846A1-664F-852F-354C-1FBFBDFA9A91}"/>
                </a:ext>
              </a:extLst>
            </p:cNvPr>
            <p:cNvSpPr txBox="1"/>
            <p:nvPr/>
          </p:nvSpPr>
          <p:spPr>
            <a:xfrm>
              <a:off x="9103278" y="3952312"/>
              <a:ext cx="10503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Short Message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Service</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53" name="Google Shape;284;p20">
              <a:extLst>
                <a:ext uri="{FF2B5EF4-FFF2-40B4-BE49-F238E27FC236}">
                  <a16:creationId xmlns:a16="http://schemas.microsoft.com/office/drawing/2014/main" id="{70F08EE7-A19D-580C-EAD9-D5D91B274899}"/>
                </a:ext>
              </a:extLst>
            </p:cNvPr>
            <p:cNvSpPr txBox="1"/>
            <p:nvPr/>
          </p:nvSpPr>
          <p:spPr>
            <a:xfrm>
              <a:off x="10223432" y="3952321"/>
              <a:ext cx="914400"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WebRTC</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3" name="Google Shape;291;p20">
              <a:extLst>
                <a:ext uri="{FF2B5EF4-FFF2-40B4-BE49-F238E27FC236}">
                  <a16:creationId xmlns:a16="http://schemas.microsoft.com/office/drawing/2014/main" id="{9D87C85A-9228-3580-AA60-E9AD0DC89384}"/>
                </a:ext>
              </a:extLst>
            </p:cNvPr>
            <p:cNvSpPr txBox="1"/>
            <p:nvPr/>
          </p:nvSpPr>
          <p:spPr>
            <a:xfrm>
              <a:off x="7127566" y="3949450"/>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Number Recycling</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grpSp>
    </p:spTree>
    <p:extLst>
      <p:ext uri="{BB962C8B-B14F-4D97-AF65-F5344CB8AC3E}">
        <p14:creationId xmlns:p14="http://schemas.microsoft.com/office/powerpoint/2010/main" val="1138970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DE9480-C9EE-6C1B-C285-731A4D1F181F}"/>
              </a:ext>
            </a:extLst>
          </p:cNvPr>
          <p:cNvGraphicFramePr>
            <a:graphicFrameLocks noChangeAspect="1"/>
          </p:cNvGraphicFramePr>
          <p:nvPr>
            <p:custDataLst>
              <p:tags r:id="rId1"/>
            </p:custDataLst>
            <p:extLst>
              <p:ext uri="{D42A27DB-BD31-4B8C-83A1-F6EECF244321}">
                <p14:modId xmlns:p14="http://schemas.microsoft.com/office/powerpoint/2010/main" val="11267349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4" name="think-cell data - do not delete" hidden="1">
                        <a:extLst>
                          <a:ext uri="{FF2B5EF4-FFF2-40B4-BE49-F238E27FC236}">
                            <a16:creationId xmlns:a16="http://schemas.microsoft.com/office/drawing/2014/main" id="{61DE9480-C9EE-6C1B-C285-731A4D1F181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04BFA4-88BE-14D3-D42E-02C7E6631D89}"/>
              </a:ext>
            </a:extLst>
          </p:cNvPr>
          <p:cNvSpPr>
            <a:spLocks noGrp="1"/>
          </p:cNvSpPr>
          <p:nvPr>
            <p:ph type="title"/>
          </p:nvPr>
        </p:nvSpPr>
        <p:spPr/>
        <p:txBody>
          <a:bodyPr vert="horz"/>
          <a:lstStyle/>
          <a:p>
            <a:r>
              <a:rPr lang="de-DE" dirty="0"/>
              <a:t>Content </a:t>
            </a:r>
            <a:r>
              <a:rPr lang="de-DE" dirty="0" err="1"/>
              <a:t>of</a:t>
            </a:r>
            <a:r>
              <a:rPr lang="de-DE" dirty="0"/>
              <a:t> </a:t>
            </a:r>
            <a:r>
              <a:rPr lang="de-DE" dirty="0" err="1"/>
              <a:t>the</a:t>
            </a:r>
            <a:r>
              <a:rPr lang="de-DE" dirty="0"/>
              <a:t> CAMARA</a:t>
            </a:r>
            <a:br>
              <a:rPr lang="de-DE" dirty="0"/>
            </a:br>
            <a:r>
              <a:rPr lang="de-DE" dirty="0" err="1"/>
              <a:t>presentation</a:t>
            </a:r>
            <a:endParaRPr lang="de-DE" dirty="0"/>
          </a:p>
        </p:txBody>
      </p:sp>
      <p:sp>
        <p:nvSpPr>
          <p:cNvPr id="3" name="Inhaltsplatzhalter 2">
            <a:extLst>
              <a:ext uri="{FF2B5EF4-FFF2-40B4-BE49-F238E27FC236}">
                <a16:creationId xmlns:a16="http://schemas.microsoft.com/office/drawing/2014/main" id="{31A521C2-9A98-CB44-603F-5FE260E7F787}"/>
              </a:ext>
            </a:extLst>
          </p:cNvPr>
          <p:cNvSpPr>
            <a:spLocks noGrp="1"/>
          </p:cNvSpPr>
          <p:nvPr>
            <p:ph sz="quarter" idx="10"/>
          </p:nvPr>
        </p:nvSpPr>
        <p:spPr/>
        <p:txBody>
          <a:bodyPr/>
          <a:lstStyle/>
          <a:p>
            <a:pPr marL="171450" indent="-171450">
              <a:buFont typeface="Montserrat Light" panose="020B0604020202020204" pitchFamily="34" charset="0"/>
              <a:buChar char="•"/>
            </a:pPr>
            <a:r>
              <a:rPr lang="en-US" sz="1200" dirty="0">
                <a:latin typeface="Montserrat Medium" panose="00000600000000000000" pitchFamily="2" charset="0"/>
              </a:rPr>
              <a:t>CAMARA Mission</a:t>
            </a:r>
          </a:p>
          <a:p>
            <a:pPr marL="171450" indent="-171450">
              <a:buFont typeface="Montserrat Light" panose="020B0604020202020204" pitchFamily="34" charset="0"/>
              <a:buChar char="•"/>
            </a:pPr>
            <a:r>
              <a:rPr lang="en-US" sz="1200" dirty="0">
                <a:latin typeface="Montserrat Medium" panose="00000600000000000000" pitchFamily="2" charset="0"/>
              </a:rPr>
              <a:t>CAMARA Motivation – Key problems we try to solve</a:t>
            </a:r>
          </a:p>
          <a:p>
            <a:pPr marL="171450" indent="-171450">
              <a:buFont typeface="Montserrat Light" panose="020B0604020202020204" pitchFamily="34" charset="0"/>
              <a:buChar char="•"/>
            </a:pPr>
            <a:r>
              <a:rPr lang="en-US" sz="1200" dirty="0">
                <a:latin typeface="Montserrat Medium" panose="00000600000000000000" pitchFamily="2" charset="0"/>
              </a:rPr>
              <a:t>CAMARA Scope</a:t>
            </a:r>
          </a:p>
          <a:p>
            <a:pPr marL="171450" indent="-171450">
              <a:buFont typeface="Montserrat Light" panose="020B0604020202020204" pitchFamily="34" charset="0"/>
              <a:buChar char="•"/>
            </a:pPr>
            <a:r>
              <a:rPr lang="en-US" sz="1200" dirty="0">
                <a:latin typeface="Montserrat Medium" panose="00000600000000000000" pitchFamily="2" charset="0"/>
              </a:rPr>
              <a:t>Collaboration with Open Gateway and TM Forum, API Distribution Options</a:t>
            </a:r>
          </a:p>
          <a:p>
            <a:pPr marL="171450" indent="-171450">
              <a:buFont typeface="Montserrat Light" panose="020B0604020202020204" pitchFamily="34" charset="0"/>
              <a:buChar char="•"/>
            </a:pPr>
            <a:r>
              <a:rPr lang="en-US" sz="1200" dirty="0">
                <a:latin typeface="Montserrat Medium" panose="00000600000000000000" pitchFamily="2" charset="0"/>
              </a:rPr>
              <a:t>What is different now in comparison to former API exposure trials?</a:t>
            </a:r>
          </a:p>
          <a:p>
            <a:pPr marL="171450" indent="-171450">
              <a:buFont typeface="Montserrat Light" panose="020B0604020202020204" pitchFamily="34" charset="0"/>
              <a:buChar char="•"/>
            </a:pPr>
            <a:r>
              <a:rPr lang="en-US" sz="1200" dirty="0">
                <a:latin typeface="Montserrat Medium" panose="00000600000000000000" pitchFamily="2" charset="0"/>
              </a:rPr>
              <a:t>History, Logos &amp; Current Figures – Where we started and where we are now</a:t>
            </a:r>
          </a:p>
          <a:p>
            <a:pPr marL="171450" indent="-171450">
              <a:buFont typeface="Montserrat Light" panose="020B0604020202020204" pitchFamily="34" charset="0"/>
              <a:buChar char="•"/>
            </a:pPr>
            <a:r>
              <a:rPr lang="en-US" sz="1200" dirty="0">
                <a:latin typeface="Montserrat Medium" panose="00000600000000000000" pitchFamily="2" charset="0"/>
              </a:rPr>
              <a:t>Current CAMARA APIs, Showcases, Public Launch Status</a:t>
            </a:r>
          </a:p>
          <a:p>
            <a:pPr marL="171450" indent="-171450">
              <a:buFont typeface="Montserrat Light" panose="020B0604020202020204" pitchFamily="34" charset="0"/>
              <a:buChar char="•"/>
            </a:pPr>
            <a:r>
              <a:rPr lang="en-US" sz="1200" dirty="0">
                <a:latin typeface="Montserrat Medium" panose="00000600000000000000" pitchFamily="2" charset="0"/>
              </a:rPr>
              <a:t>5G network capabilities, Potential Business Use Cases</a:t>
            </a:r>
          </a:p>
          <a:p>
            <a:pPr marL="171450" indent="-171450">
              <a:buFont typeface="Montserrat Light" panose="020B0604020202020204" pitchFamily="34" charset="0"/>
              <a:buChar char="•"/>
            </a:pPr>
            <a:r>
              <a:rPr lang="en-US" sz="1200" dirty="0">
                <a:latin typeface="Montserrat Medium" panose="00000600000000000000" pitchFamily="2" charset="0"/>
              </a:rPr>
              <a:t>Benefit for developers to use CAMARA APIs &amp; Getting Started</a:t>
            </a:r>
          </a:p>
          <a:p>
            <a:pPr marL="171450" indent="-171450">
              <a:buFont typeface="Montserrat Light" panose="020B0604020202020204" pitchFamily="34" charset="0"/>
              <a:buChar char="•"/>
            </a:pPr>
            <a:r>
              <a:rPr lang="en-US" sz="1200" dirty="0">
                <a:latin typeface="Montserrat Medium" panose="00000600000000000000" pitchFamily="2" charset="0"/>
              </a:rPr>
              <a:t>Benefit for developers to work in CAMARA &amp; Joining CAMARA as Developer</a:t>
            </a:r>
          </a:p>
          <a:p>
            <a:pPr marL="171450" indent="-171450">
              <a:buFont typeface="Montserrat Light" panose="020B0604020202020204" pitchFamily="34" charset="0"/>
              <a:buChar char="•"/>
            </a:pPr>
            <a:r>
              <a:rPr lang="en-US" sz="1200" dirty="0">
                <a:latin typeface="Montserrat Medium" panose="00000600000000000000" pitchFamily="2" charset="0"/>
              </a:rPr>
              <a:t>Benefit for operators to implement CAMARA APIs in their networks &amp; Getting Started</a:t>
            </a:r>
          </a:p>
          <a:p>
            <a:pPr marL="171450" indent="-171450">
              <a:buFont typeface="Montserrat Light" panose="020B0604020202020204" pitchFamily="34" charset="0"/>
              <a:buChar char="•"/>
            </a:pPr>
            <a:r>
              <a:rPr lang="en-US" sz="1200" dirty="0">
                <a:latin typeface="Montserrat Medium" panose="00000600000000000000" pitchFamily="2" charset="0"/>
              </a:rPr>
              <a:t>Benefit for operators to work in CAMARA &amp; Getting Started</a:t>
            </a:r>
          </a:p>
          <a:p>
            <a:pPr marL="171450" indent="-171450">
              <a:buFont typeface="Montserrat Light" panose="020B0604020202020204" pitchFamily="34" charset="0"/>
              <a:buChar char="•"/>
            </a:pPr>
            <a:r>
              <a:rPr lang="en-US" sz="1200" dirty="0">
                <a:latin typeface="Montserrat Medium" panose="00000600000000000000" pitchFamily="2" charset="0"/>
              </a:rPr>
              <a:t>Where are we going next, Contacts</a:t>
            </a:r>
            <a:endParaRPr lang="de-DE" sz="1200" dirty="0">
              <a:latin typeface="Montserrat Medium" panose="00000600000000000000" pitchFamily="2" charset="0"/>
            </a:endParaRPr>
          </a:p>
        </p:txBody>
      </p:sp>
      <p:pic>
        <p:nvPicPr>
          <p:cNvPr id="13" name="Grafik 12" descr="Ein Bild, das Grafiken, Logo, Symbol, Screenshot enthält.&#10;&#10;Automatisch generierte Beschreibung">
            <a:extLst>
              <a:ext uri="{FF2B5EF4-FFF2-40B4-BE49-F238E27FC236}">
                <a16:creationId xmlns:a16="http://schemas.microsoft.com/office/drawing/2014/main" id="{94F80B9E-44C5-DC55-682E-85680C5A388B}"/>
              </a:ext>
            </a:extLst>
          </p:cNvPr>
          <p:cNvPicPr>
            <a:picLocks noChangeAspect="1"/>
          </p:cNvPicPr>
          <p:nvPr/>
        </p:nvPicPr>
        <p:blipFill>
          <a:blip r:embed="rId6"/>
          <a:stretch>
            <a:fillRect/>
          </a:stretch>
        </p:blipFill>
        <p:spPr>
          <a:xfrm>
            <a:off x="9030463" y="3854152"/>
            <a:ext cx="1566322" cy="1566322"/>
          </a:xfrm>
          <a:prstGeom prst="rect">
            <a:avLst/>
          </a:prstGeom>
        </p:spPr>
      </p:pic>
    </p:spTree>
    <p:extLst>
      <p:ext uri="{BB962C8B-B14F-4D97-AF65-F5344CB8AC3E}">
        <p14:creationId xmlns:p14="http://schemas.microsoft.com/office/powerpoint/2010/main" val="2984748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16386410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(1)</a:t>
            </a:r>
          </a:p>
        </p:txBody>
      </p:sp>
      <p:grpSp>
        <p:nvGrpSpPr>
          <p:cNvPr id="50" name="Gruppieren 49">
            <a:extLst>
              <a:ext uri="{FF2B5EF4-FFF2-40B4-BE49-F238E27FC236}">
                <a16:creationId xmlns:a16="http://schemas.microsoft.com/office/drawing/2014/main" id="{737FDBD5-86FE-9FBD-D5DE-03DA6C74D3C6}"/>
              </a:ext>
            </a:extLst>
          </p:cNvPr>
          <p:cNvGrpSpPr/>
          <p:nvPr/>
        </p:nvGrpSpPr>
        <p:grpSpPr>
          <a:xfrm>
            <a:off x="5616452" y="1891768"/>
            <a:ext cx="2023776" cy="4382088"/>
            <a:chOff x="5664466" y="1891768"/>
            <a:chExt cx="2023776" cy="4382088"/>
          </a:xfrm>
        </p:grpSpPr>
        <p:sp>
          <p:nvSpPr>
            <p:cNvPr id="14" name="Rectangle: Rounded Corners 13">
              <a:extLst>
                <a:ext uri="{FF2B5EF4-FFF2-40B4-BE49-F238E27FC236}">
                  <a16:creationId xmlns:a16="http://schemas.microsoft.com/office/drawing/2014/main" id="{D0BD93B7-6F02-38FE-212E-B5265A99144C}"/>
                </a:ext>
              </a:extLst>
            </p:cNvPr>
            <p:cNvSpPr/>
            <p:nvPr/>
          </p:nvSpPr>
          <p:spPr>
            <a:xfrm>
              <a:off x="5866354"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Edge Cloud</a:t>
              </a:r>
            </a:p>
          </p:txBody>
        </p:sp>
        <p:sp>
          <p:nvSpPr>
            <p:cNvPr id="26" name="TextBox 33">
              <a:extLst>
                <a:ext uri="{FF2B5EF4-FFF2-40B4-BE49-F238E27FC236}">
                  <a16:creationId xmlns:a16="http://schemas.microsoft.com/office/drawing/2014/main" id="{E78C5FD0-2CE6-6D5F-9079-DD17612D3961}"/>
                </a:ext>
              </a:extLst>
            </p:cNvPr>
            <p:cNvSpPr txBox="1"/>
            <p:nvPr/>
          </p:nvSpPr>
          <p:spPr>
            <a:xfrm>
              <a:off x="5664466" y="3967800"/>
              <a:ext cx="2023776"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Provide and manage network and compute resources for an application</a:t>
              </a:r>
            </a:p>
          </p:txBody>
        </p:sp>
        <p:sp>
          <p:nvSpPr>
            <p:cNvPr id="34" name="TextBox 30">
              <a:extLst>
                <a:ext uri="{FF2B5EF4-FFF2-40B4-BE49-F238E27FC236}">
                  <a16:creationId xmlns:a16="http://schemas.microsoft.com/office/drawing/2014/main" id="{3D039C03-409B-6CB1-C3B7-C4D8E78F6A2A}"/>
                </a:ext>
              </a:extLst>
            </p:cNvPr>
            <p:cNvSpPr txBox="1"/>
            <p:nvPr/>
          </p:nvSpPr>
          <p:spPr>
            <a:xfrm>
              <a:off x="5676685"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Establish web-based communication by clicking an object</a:t>
              </a:r>
            </a:p>
          </p:txBody>
        </p:sp>
        <p:sp>
          <p:nvSpPr>
            <p:cNvPr id="40" name="Rectangle: Rounded Corners 10">
              <a:extLst>
                <a:ext uri="{FF2B5EF4-FFF2-40B4-BE49-F238E27FC236}">
                  <a16:creationId xmlns:a16="http://schemas.microsoft.com/office/drawing/2014/main" id="{51704888-3FD8-2EA7-FB55-5F1581ADE8FD}"/>
                </a:ext>
              </a:extLst>
            </p:cNvPr>
            <p:cNvSpPr/>
            <p:nvPr/>
          </p:nvSpPr>
          <p:spPr>
            <a:xfrm>
              <a:off x="5866354"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Number Verification</a:t>
              </a:r>
            </a:p>
          </p:txBody>
        </p:sp>
        <p:sp>
          <p:nvSpPr>
            <p:cNvPr id="41" name="TextBox 11">
              <a:extLst>
                <a:ext uri="{FF2B5EF4-FFF2-40B4-BE49-F238E27FC236}">
                  <a16:creationId xmlns:a16="http://schemas.microsoft.com/office/drawing/2014/main" id="{A602878C-0BC2-6E52-EC04-DC42E7E106C1}"/>
                </a:ext>
              </a:extLst>
            </p:cNvPr>
            <p:cNvSpPr txBox="1"/>
            <p:nvPr/>
          </p:nvSpPr>
          <p:spPr>
            <a:xfrm>
              <a:off x="5783932" y="544285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Allows users to </a:t>
              </a:r>
            </a:p>
            <a:p>
              <a:pPr algn="ctr"/>
              <a:r>
                <a:rPr lang="en-US" sz="1200" dirty="0">
                  <a:latin typeface="Montserrat Light" panose="00000400000000000000" pitchFamily="2" charset="0"/>
                  <a:cs typeface="Montserrat Light" panose="020B0604020202020204" pitchFamily="34" charset="0"/>
                </a:rPr>
                <a:t>verify the phone number of the connected device</a:t>
              </a:r>
            </a:p>
          </p:txBody>
        </p:sp>
        <p:sp>
          <p:nvSpPr>
            <p:cNvPr id="33" name="Rectangle: Rounded Corners 17">
              <a:extLst>
                <a:ext uri="{FF2B5EF4-FFF2-40B4-BE49-F238E27FC236}">
                  <a16:creationId xmlns:a16="http://schemas.microsoft.com/office/drawing/2014/main" id="{78A9E7D2-6F7C-A362-9CDE-78C8766D78BA}"/>
                </a:ext>
              </a:extLst>
            </p:cNvPr>
            <p:cNvSpPr/>
            <p:nvPr/>
          </p:nvSpPr>
          <p:spPr>
            <a:xfrm>
              <a:off x="5866354"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Click to Dial</a:t>
              </a:r>
            </a:p>
          </p:txBody>
        </p:sp>
      </p:grpSp>
      <p:grpSp>
        <p:nvGrpSpPr>
          <p:cNvPr id="51" name="Gruppieren 50">
            <a:extLst>
              <a:ext uri="{FF2B5EF4-FFF2-40B4-BE49-F238E27FC236}">
                <a16:creationId xmlns:a16="http://schemas.microsoft.com/office/drawing/2014/main" id="{7D585FB8-8C1F-D322-D402-A5F12E1E05EB}"/>
              </a:ext>
            </a:extLst>
          </p:cNvPr>
          <p:cNvGrpSpPr/>
          <p:nvPr/>
        </p:nvGrpSpPr>
        <p:grpSpPr>
          <a:xfrm>
            <a:off x="7434987" y="1891768"/>
            <a:ext cx="1999338" cy="4197422"/>
            <a:chOff x="7513666" y="1891768"/>
            <a:chExt cx="1999338" cy="4197422"/>
          </a:xfrm>
        </p:grpSpPr>
        <p:sp>
          <p:nvSpPr>
            <p:cNvPr id="31" name="Rectangle: Rounded Corners 17">
              <a:extLst>
                <a:ext uri="{FF2B5EF4-FFF2-40B4-BE49-F238E27FC236}">
                  <a16:creationId xmlns:a16="http://schemas.microsoft.com/office/drawing/2014/main" id="{75599883-A142-C2DA-D71D-CD2688BE7EB4}"/>
                </a:ext>
              </a:extLst>
            </p:cNvPr>
            <p:cNvSpPr/>
            <p:nvPr/>
          </p:nvSpPr>
          <p:spPr>
            <a:xfrm>
              <a:off x="7703335"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Connectivity Insights</a:t>
              </a:r>
            </a:p>
          </p:txBody>
        </p:sp>
        <p:sp>
          <p:nvSpPr>
            <p:cNvPr id="32" name="TextBox 30">
              <a:extLst>
                <a:ext uri="{FF2B5EF4-FFF2-40B4-BE49-F238E27FC236}">
                  <a16:creationId xmlns:a16="http://schemas.microsoft.com/office/drawing/2014/main" id="{2195EE94-68F9-6F60-9E24-CA2616ACD82B}"/>
                </a:ext>
              </a:extLst>
            </p:cNvPr>
            <p:cNvSpPr txBox="1"/>
            <p:nvPr/>
          </p:nvSpPr>
          <p:spPr>
            <a:xfrm>
              <a:off x="7513666"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Alerts the consumers if and when the QoS threshold has breached</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7703335"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OTP Validation</a:t>
              </a:r>
            </a:p>
          </p:txBody>
        </p:sp>
        <p:sp>
          <p:nvSpPr>
            <p:cNvPr id="11" name="TextBox 36">
              <a:extLst>
                <a:ext uri="{FF2B5EF4-FFF2-40B4-BE49-F238E27FC236}">
                  <a16:creationId xmlns:a16="http://schemas.microsoft.com/office/drawing/2014/main" id="{2F8A97D2-E6CD-88F2-BCEC-11E3AD001192}"/>
                </a:ext>
              </a:extLst>
            </p:cNvPr>
            <p:cNvSpPr txBox="1"/>
            <p:nvPr/>
          </p:nvSpPr>
          <p:spPr>
            <a:xfrm>
              <a:off x="7578783" y="5442859"/>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 To offer secure user authentication to service providers</a:t>
              </a:r>
            </a:p>
          </p:txBody>
        </p:sp>
        <p:sp>
          <p:nvSpPr>
            <p:cNvPr id="20" name="Rectangle: Rounded Corners 21">
              <a:extLst>
                <a:ext uri="{FF2B5EF4-FFF2-40B4-BE49-F238E27FC236}">
                  <a16:creationId xmlns:a16="http://schemas.microsoft.com/office/drawing/2014/main" id="{759D194B-25AF-99A1-7D7B-1AD74CBBB6EC}"/>
                </a:ext>
              </a:extLst>
            </p:cNvPr>
            <p:cNvSpPr/>
            <p:nvPr/>
          </p:nvSpPr>
          <p:spPr>
            <a:xfrm>
              <a:off x="7703335"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Home Devices </a:t>
              </a:r>
              <a:r>
                <a:rPr lang="en-US" sz="1400" dirty="0" err="1">
                  <a:solidFill>
                    <a:srgbClr val="FFFFFF"/>
                  </a:solidFill>
                  <a:latin typeface="Montserrat SemiBold" panose="00000700000000000000" pitchFamily="2" charset="0"/>
                  <a:cs typeface="Montserrat Light" panose="020B0604020202020204" pitchFamily="34" charset="0"/>
                </a:rPr>
                <a:t>QoD</a:t>
              </a:r>
              <a:endParaRPr lang="en-US" sz="1400" dirty="0">
                <a:solidFill>
                  <a:srgbClr val="FFFFFF"/>
                </a:solidFill>
                <a:latin typeface="Montserrat SemiBold" panose="00000700000000000000" pitchFamily="2" charset="0"/>
                <a:cs typeface="Montserrat Light" panose="020B0604020202020204" pitchFamily="34" charset="0"/>
              </a:endParaRPr>
            </a:p>
          </p:txBody>
        </p:sp>
        <p:sp>
          <p:nvSpPr>
            <p:cNvPr id="27" name="TextBox 35">
              <a:extLst>
                <a:ext uri="{FF2B5EF4-FFF2-40B4-BE49-F238E27FC236}">
                  <a16:creationId xmlns:a16="http://schemas.microsoft.com/office/drawing/2014/main" id="{4B3AD2FD-68A1-CBB8-2367-AD5A328A624D}"/>
                </a:ext>
              </a:extLst>
            </p:cNvPr>
            <p:cNvSpPr txBox="1"/>
            <p:nvPr/>
          </p:nvSpPr>
          <p:spPr>
            <a:xfrm>
              <a:off x="7578783" y="3967800"/>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Request prioritization of traffic on a specific device on the home network</a:t>
              </a:r>
            </a:p>
          </p:txBody>
        </p:sp>
      </p:grpSp>
      <p:grpSp>
        <p:nvGrpSpPr>
          <p:cNvPr id="43" name="Gruppieren 42">
            <a:extLst>
              <a:ext uri="{FF2B5EF4-FFF2-40B4-BE49-F238E27FC236}">
                <a16:creationId xmlns:a16="http://schemas.microsoft.com/office/drawing/2014/main" id="{B62A8069-3853-6C23-6E8F-3F429777A20E}"/>
              </a:ext>
            </a:extLst>
          </p:cNvPr>
          <p:cNvGrpSpPr/>
          <p:nvPr/>
        </p:nvGrpSpPr>
        <p:grpSpPr>
          <a:xfrm>
            <a:off x="3827495" y="1891768"/>
            <a:ext cx="1968560" cy="4382088"/>
            <a:chOff x="3892223" y="1891768"/>
            <a:chExt cx="1968560" cy="4382088"/>
          </a:xfrm>
        </p:grpSpPr>
        <p:sp>
          <p:nvSpPr>
            <p:cNvPr id="35" name="Rectangle: Rounded Corners 20">
              <a:extLst>
                <a:ext uri="{FF2B5EF4-FFF2-40B4-BE49-F238E27FC236}">
                  <a16:creationId xmlns:a16="http://schemas.microsoft.com/office/drawing/2014/main" id="{2B5BE03B-32B6-51BB-93EA-3C7344857AB2}"/>
                </a:ext>
              </a:extLst>
            </p:cNvPr>
            <p:cNvSpPr/>
            <p:nvPr/>
          </p:nvSpPr>
          <p:spPr>
            <a:xfrm>
              <a:off x="4066503"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Device Swap</a:t>
              </a:r>
            </a:p>
          </p:txBody>
        </p:sp>
        <p:sp>
          <p:nvSpPr>
            <p:cNvPr id="36" name="TextBox 32">
              <a:extLst>
                <a:ext uri="{FF2B5EF4-FFF2-40B4-BE49-F238E27FC236}">
                  <a16:creationId xmlns:a16="http://schemas.microsoft.com/office/drawing/2014/main" id="{35A91949-860B-3490-3470-137B9836B6AF}"/>
                </a:ext>
              </a:extLst>
            </p:cNvPr>
            <p:cNvSpPr txBox="1"/>
            <p:nvPr/>
          </p:nvSpPr>
          <p:spPr>
            <a:xfrm>
              <a:off x="3984081" y="3967800"/>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Check if the MSISDN has had a change of device in the last 30 days</a:t>
              </a:r>
            </a:p>
          </p:txBody>
        </p:sp>
        <p:sp>
          <p:nvSpPr>
            <p:cNvPr id="18" name="Rectangle: Rounded Corners 19">
              <a:extLst>
                <a:ext uri="{FF2B5EF4-FFF2-40B4-BE49-F238E27FC236}">
                  <a16:creationId xmlns:a16="http://schemas.microsoft.com/office/drawing/2014/main" id="{0485D834-CF74-83D2-FD8F-CEEAB6E45B49}"/>
                </a:ext>
              </a:extLst>
            </p:cNvPr>
            <p:cNvSpPr/>
            <p:nvPr/>
          </p:nvSpPr>
          <p:spPr>
            <a:xfrm>
              <a:off x="4066503"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Carrier Billing</a:t>
              </a:r>
            </a:p>
            <a:p>
              <a:pPr algn="ctr"/>
              <a:r>
                <a:rPr lang="en-US" sz="1400" dirty="0" err="1">
                  <a:solidFill>
                    <a:srgbClr val="FFFFFF"/>
                  </a:solidFill>
                  <a:latin typeface="Montserrat SemiBold" panose="00000700000000000000" pitchFamily="2" charset="0"/>
                  <a:cs typeface="Montserrat Light" panose="020B0604020202020204" pitchFamily="34" charset="0"/>
                </a:rPr>
                <a:t>CheckOut</a:t>
              </a:r>
              <a:endParaRPr lang="en-US" sz="1400" dirty="0">
                <a:solidFill>
                  <a:srgbClr val="FFFFFF"/>
                </a:solidFill>
                <a:latin typeface="Montserrat SemiBold" panose="00000700000000000000" pitchFamily="2" charset="0"/>
                <a:cs typeface="Montserrat Light" panose="020B0604020202020204" pitchFamily="34" charset="0"/>
              </a:endParaRPr>
            </a:p>
          </p:txBody>
        </p:sp>
        <p:sp>
          <p:nvSpPr>
            <p:cNvPr id="22" name="TextBox 29">
              <a:extLst>
                <a:ext uri="{FF2B5EF4-FFF2-40B4-BE49-F238E27FC236}">
                  <a16:creationId xmlns:a16="http://schemas.microsoft.com/office/drawing/2014/main" id="{35C06FC1-15AE-7C1B-742C-9C41D3B88954}"/>
                </a:ext>
              </a:extLst>
            </p:cNvPr>
            <p:cNvSpPr txBox="1"/>
            <p:nvPr/>
          </p:nvSpPr>
          <p:spPr>
            <a:xfrm>
              <a:off x="3892223" y="2506838"/>
              <a:ext cx="1968560"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Purchase, pay, and follow up on fulfilment of products </a:t>
              </a:r>
            </a:p>
          </p:txBody>
        </p:sp>
        <p:sp>
          <p:nvSpPr>
            <p:cNvPr id="44" name="Rectangle: Rounded Corners 10">
              <a:extLst>
                <a:ext uri="{FF2B5EF4-FFF2-40B4-BE49-F238E27FC236}">
                  <a16:creationId xmlns:a16="http://schemas.microsoft.com/office/drawing/2014/main" id="{5D4DEE47-205E-4B5B-A005-8A1DCFBEACB9}"/>
                </a:ext>
              </a:extLst>
            </p:cNvPr>
            <p:cNvSpPr/>
            <p:nvPr/>
          </p:nvSpPr>
          <p:spPr>
            <a:xfrm>
              <a:off x="4066503"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Network Slice Booking</a:t>
              </a:r>
            </a:p>
          </p:txBody>
        </p:sp>
        <p:sp>
          <p:nvSpPr>
            <p:cNvPr id="45" name="TextBox 11">
              <a:extLst>
                <a:ext uri="{FF2B5EF4-FFF2-40B4-BE49-F238E27FC236}">
                  <a16:creationId xmlns:a16="http://schemas.microsoft.com/office/drawing/2014/main" id="{20E242E9-598B-F63B-660C-93B4E3AA7191}"/>
                </a:ext>
              </a:extLst>
            </p:cNvPr>
            <p:cNvSpPr txBox="1"/>
            <p:nvPr/>
          </p:nvSpPr>
          <p:spPr>
            <a:xfrm>
              <a:off x="3984081" y="544285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Reserve, dynamically provision, query, dynamically delete a slice</a:t>
              </a:r>
            </a:p>
          </p:txBody>
        </p:sp>
      </p:grpSp>
      <p:grpSp>
        <p:nvGrpSpPr>
          <p:cNvPr id="52" name="Gruppieren 51">
            <a:extLst>
              <a:ext uri="{FF2B5EF4-FFF2-40B4-BE49-F238E27FC236}">
                <a16:creationId xmlns:a16="http://schemas.microsoft.com/office/drawing/2014/main" id="{33FFF99A-3636-B6B7-F83C-DA031DF82A93}"/>
              </a:ext>
            </a:extLst>
          </p:cNvPr>
          <p:cNvGrpSpPr/>
          <p:nvPr/>
        </p:nvGrpSpPr>
        <p:grpSpPr>
          <a:xfrm>
            <a:off x="9246178" y="1891768"/>
            <a:ext cx="2023776" cy="4382088"/>
            <a:chOff x="9306000" y="1891768"/>
            <a:chExt cx="2023776" cy="4382088"/>
          </a:xfrm>
        </p:grpSpPr>
        <p:sp>
          <p:nvSpPr>
            <p:cNvPr id="16" name="Rectangle: Rounded Corners 17">
              <a:extLst>
                <a:ext uri="{FF2B5EF4-FFF2-40B4-BE49-F238E27FC236}">
                  <a16:creationId xmlns:a16="http://schemas.microsoft.com/office/drawing/2014/main" id="{34B33FF2-7C22-61F1-97AF-BAA2A65A59C8}"/>
                </a:ext>
              </a:extLst>
            </p:cNvPr>
            <p:cNvSpPr/>
            <p:nvPr/>
          </p:nvSpPr>
          <p:spPr>
            <a:xfrm>
              <a:off x="9507888"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Device Identifier</a:t>
              </a:r>
            </a:p>
          </p:txBody>
        </p:sp>
        <p:sp>
          <p:nvSpPr>
            <p:cNvPr id="23" name="TextBox 30">
              <a:extLst>
                <a:ext uri="{FF2B5EF4-FFF2-40B4-BE49-F238E27FC236}">
                  <a16:creationId xmlns:a16="http://schemas.microsoft.com/office/drawing/2014/main" id="{6E70D4FB-3C7D-B377-45FE-02979E0D3AD6}"/>
                </a:ext>
              </a:extLst>
            </p:cNvPr>
            <p:cNvSpPr txBox="1"/>
            <p:nvPr/>
          </p:nvSpPr>
          <p:spPr>
            <a:xfrm>
              <a:off x="9318219" y="2506838"/>
              <a:ext cx="1999338" cy="461665"/>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Check the identity of the subscribers’ device</a:t>
              </a:r>
            </a:p>
          </p:txBody>
        </p:sp>
        <p:sp>
          <p:nvSpPr>
            <p:cNvPr id="8" name="TextBox 8">
              <a:extLst>
                <a:ext uri="{FF2B5EF4-FFF2-40B4-BE49-F238E27FC236}">
                  <a16:creationId xmlns:a16="http://schemas.microsoft.com/office/drawing/2014/main" id="{0A953785-E519-78B6-ED8D-7943015B543B}"/>
                </a:ext>
              </a:extLst>
            </p:cNvPr>
            <p:cNvSpPr txBox="1"/>
            <p:nvPr/>
          </p:nvSpPr>
          <p:spPr>
            <a:xfrm>
              <a:off x="9306000" y="5442859"/>
              <a:ext cx="2023776" cy="830997"/>
            </a:xfrm>
            <a:prstGeom prst="rect">
              <a:avLst/>
            </a:prstGeom>
            <a:noFill/>
          </p:spPr>
          <p:txBody>
            <a:bodyPr wrap="square" rtlCol="0">
              <a:spAutoFit/>
            </a:bodyPr>
            <a:lstStyle>
              <a:defPPr>
                <a:defRPr lang="de-DE"/>
              </a:defPPr>
              <a:lvl1pPr algn="ctr">
                <a:defRPr sz="1100">
                  <a:latin typeface="Montserrat Light" panose="02000000000000000000" pitchFamily="2" charset="0"/>
                  <a:cs typeface="Montserrat Light" panose="020B0604020202020204" pitchFamily="34" charset="0"/>
                </a:defRPr>
              </a:lvl1pPr>
            </a:lstStyle>
            <a:p>
              <a:r>
                <a:rPr lang="en-US" sz="1200" dirty="0">
                  <a:latin typeface="Montserrat Light" panose="00000400000000000000" pitchFamily="2" charset="0"/>
                </a:rPr>
                <a:t>Get dynamic population density data in a specific area for a future date &amp; time</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9507888"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Population Density Data</a:t>
              </a:r>
            </a:p>
          </p:txBody>
        </p:sp>
        <p:sp>
          <p:nvSpPr>
            <p:cNvPr id="28" name="Rectangle: Rounded Corners 10">
              <a:extLst>
                <a:ext uri="{FF2B5EF4-FFF2-40B4-BE49-F238E27FC236}">
                  <a16:creationId xmlns:a16="http://schemas.microsoft.com/office/drawing/2014/main" id="{3A006A04-C33B-3870-696B-9EA4B0611EDF}"/>
                </a:ext>
              </a:extLst>
            </p:cNvPr>
            <p:cNvSpPr/>
            <p:nvPr/>
          </p:nvSpPr>
          <p:spPr>
            <a:xfrm>
              <a:off x="9507888"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Know Your Customer</a:t>
              </a:r>
            </a:p>
          </p:txBody>
        </p:sp>
        <p:sp>
          <p:nvSpPr>
            <p:cNvPr id="29" name="TextBox 11">
              <a:extLst>
                <a:ext uri="{FF2B5EF4-FFF2-40B4-BE49-F238E27FC236}">
                  <a16:creationId xmlns:a16="http://schemas.microsoft.com/office/drawing/2014/main" id="{6129EC0F-909D-8899-A129-A565F0F10C69}"/>
                </a:ext>
              </a:extLst>
            </p:cNvPr>
            <p:cNvSpPr txBox="1"/>
            <p:nvPr/>
          </p:nvSpPr>
          <p:spPr>
            <a:xfrm>
              <a:off x="9425466" y="3967800"/>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Allows service providers to validate user information with operators</a:t>
              </a:r>
            </a:p>
          </p:txBody>
        </p:sp>
      </p:grpSp>
      <p:grpSp>
        <p:nvGrpSpPr>
          <p:cNvPr id="42" name="Gruppieren 41">
            <a:extLst>
              <a:ext uri="{FF2B5EF4-FFF2-40B4-BE49-F238E27FC236}">
                <a16:creationId xmlns:a16="http://schemas.microsoft.com/office/drawing/2014/main" id="{D1EECB81-10E4-AA4A-17A4-76C9D2EE2E6B}"/>
              </a:ext>
            </a:extLst>
          </p:cNvPr>
          <p:cNvGrpSpPr/>
          <p:nvPr/>
        </p:nvGrpSpPr>
        <p:grpSpPr>
          <a:xfrm>
            <a:off x="2111155" y="1891768"/>
            <a:ext cx="1784845" cy="4197422"/>
            <a:chOff x="2134824" y="1891768"/>
            <a:chExt cx="1784845" cy="4197422"/>
          </a:xfrm>
        </p:grpSpPr>
        <p:sp>
          <p:nvSpPr>
            <p:cNvPr id="19" name="Rectangle: Rounded Corners 20">
              <a:extLst>
                <a:ext uri="{FF2B5EF4-FFF2-40B4-BE49-F238E27FC236}">
                  <a16:creationId xmlns:a16="http://schemas.microsoft.com/office/drawing/2014/main" id="{CFA1CDE9-EEE8-135D-531C-EAC4CA999B8F}"/>
                </a:ext>
              </a:extLst>
            </p:cNvPr>
            <p:cNvSpPr/>
            <p:nvPr/>
          </p:nvSpPr>
          <p:spPr>
            <a:xfrm>
              <a:off x="2217246"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Device Status</a:t>
              </a:r>
            </a:p>
          </p:txBody>
        </p:sp>
        <p:sp>
          <p:nvSpPr>
            <p:cNvPr id="25" name="TextBox 32">
              <a:extLst>
                <a:ext uri="{FF2B5EF4-FFF2-40B4-BE49-F238E27FC236}">
                  <a16:creationId xmlns:a16="http://schemas.microsoft.com/office/drawing/2014/main" id="{DFE183D6-74BB-D456-824E-B879A9B2D4FE}"/>
                </a:ext>
              </a:extLst>
            </p:cNvPr>
            <p:cNvSpPr txBox="1"/>
            <p:nvPr/>
          </p:nvSpPr>
          <p:spPr>
            <a:xfrm>
              <a:off x="2134824" y="3967800"/>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Check the network  connection and roaming status of a device</a:t>
              </a:r>
            </a:p>
          </p:txBody>
        </p:sp>
        <p:sp>
          <p:nvSpPr>
            <p:cNvPr id="46" name="Rectangle: Rounded Corners 15">
              <a:extLst>
                <a:ext uri="{FF2B5EF4-FFF2-40B4-BE49-F238E27FC236}">
                  <a16:creationId xmlns:a16="http://schemas.microsoft.com/office/drawing/2014/main" id="{D209C1E5-D584-364F-58E5-F1F13B831965}"/>
                </a:ext>
              </a:extLst>
            </p:cNvPr>
            <p:cNvSpPr/>
            <p:nvPr/>
          </p:nvSpPr>
          <p:spPr>
            <a:xfrm>
              <a:off x="2217246"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Call Forwarding Signal</a:t>
              </a:r>
            </a:p>
          </p:txBody>
        </p:sp>
        <p:sp>
          <p:nvSpPr>
            <p:cNvPr id="47" name="TextBox 31">
              <a:extLst>
                <a:ext uri="{FF2B5EF4-FFF2-40B4-BE49-F238E27FC236}">
                  <a16:creationId xmlns:a16="http://schemas.microsoft.com/office/drawing/2014/main" id="{EB1B38EB-B2D4-0DB3-70F5-877E1C546868}"/>
                </a:ext>
              </a:extLst>
            </p:cNvPr>
            <p:cNvSpPr txBox="1"/>
            <p:nvPr/>
          </p:nvSpPr>
          <p:spPr>
            <a:xfrm>
              <a:off x="2278470" y="2506838"/>
              <a:ext cx="1497552"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Determine if a “call forwarding” service is enabled</a:t>
              </a:r>
            </a:p>
          </p:txBody>
        </p:sp>
        <p:sp>
          <p:nvSpPr>
            <p:cNvPr id="6" name="Rectangle: Rounded Corners 10">
              <a:extLst>
                <a:ext uri="{FF2B5EF4-FFF2-40B4-BE49-F238E27FC236}">
                  <a16:creationId xmlns:a16="http://schemas.microsoft.com/office/drawing/2014/main" id="{E3A8DFF4-0DFB-F959-D3BC-C4061907A794}"/>
                </a:ext>
              </a:extLst>
            </p:cNvPr>
            <p:cNvSpPr/>
            <p:nvPr/>
          </p:nvSpPr>
          <p:spPr>
            <a:xfrm>
              <a:off x="2217246"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Network Access Management</a:t>
              </a:r>
            </a:p>
          </p:txBody>
        </p:sp>
        <p:sp>
          <p:nvSpPr>
            <p:cNvPr id="7" name="TextBox 11">
              <a:extLst>
                <a:ext uri="{FF2B5EF4-FFF2-40B4-BE49-F238E27FC236}">
                  <a16:creationId xmlns:a16="http://schemas.microsoft.com/office/drawing/2014/main" id="{E10694B0-BB67-9AE7-25D7-1D1963A193C3}"/>
                </a:ext>
              </a:extLst>
            </p:cNvPr>
            <p:cNvSpPr txBox="1"/>
            <p:nvPr/>
          </p:nvSpPr>
          <p:spPr>
            <a:xfrm>
              <a:off x="2134824" y="5442859"/>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Manage fixed devices that reside at customer premises</a:t>
              </a:r>
            </a:p>
          </p:txBody>
        </p:sp>
      </p:grpSp>
      <p:grpSp>
        <p:nvGrpSpPr>
          <p:cNvPr id="39" name="Gruppieren 38">
            <a:extLst>
              <a:ext uri="{FF2B5EF4-FFF2-40B4-BE49-F238E27FC236}">
                <a16:creationId xmlns:a16="http://schemas.microsoft.com/office/drawing/2014/main" id="{167DB069-1BFE-BDCA-D796-9DBB1BF1236D}"/>
              </a:ext>
            </a:extLst>
          </p:cNvPr>
          <p:cNvGrpSpPr/>
          <p:nvPr/>
        </p:nvGrpSpPr>
        <p:grpSpPr>
          <a:xfrm>
            <a:off x="155458" y="1842531"/>
            <a:ext cx="2101116" cy="4431325"/>
            <a:chOff x="155458" y="1842531"/>
            <a:chExt cx="2101116" cy="4431325"/>
          </a:xfrm>
        </p:grpSpPr>
        <p:sp>
          <p:nvSpPr>
            <p:cNvPr id="21" name="TextBox 28">
              <a:extLst>
                <a:ext uri="{FF2B5EF4-FFF2-40B4-BE49-F238E27FC236}">
                  <a16:creationId xmlns:a16="http://schemas.microsoft.com/office/drawing/2014/main" id="{701DDB0A-4059-8256-CCFA-93B9239BC88C}"/>
                </a:ext>
              </a:extLst>
            </p:cNvPr>
            <p:cNvSpPr txBox="1"/>
            <p:nvPr/>
          </p:nvSpPr>
          <p:spPr>
            <a:xfrm>
              <a:off x="155458" y="2479599"/>
              <a:ext cx="2101116"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Identify a client device trying to access network services</a:t>
              </a:r>
            </a:p>
          </p:txBody>
        </p:sp>
        <p:sp>
          <p:nvSpPr>
            <p:cNvPr id="17" name="Rectangle: Rounded Corners 18">
              <a:extLst>
                <a:ext uri="{FF2B5EF4-FFF2-40B4-BE49-F238E27FC236}">
                  <a16:creationId xmlns:a16="http://schemas.microsoft.com/office/drawing/2014/main" id="{B3F08F68-DA1E-63ED-6BD4-AE58E9E690E6}"/>
                </a:ext>
              </a:extLst>
            </p:cNvPr>
            <p:cNvSpPr/>
            <p:nvPr/>
          </p:nvSpPr>
          <p:spPr>
            <a:xfrm>
              <a:off x="313594" y="189176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solidFill>
                    <a:srgbClr val="FFFFFF"/>
                  </a:solidFill>
                  <a:latin typeface="Montserrat SemiBold" panose="00000700000000000000" pitchFamily="2" charset="0"/>
                  <a:cs typeface="Montserrat Light" panose="020B0604020202020204" pitchFamily="34" charset="0"/>
                </a:rPr>
                <a:t>Anonymised</a:t>
              </a:r>
              <a:r>
                <a:rPr lang="en-US" sz="1600" dirty="0">
                  <a:solidFill>
                    <a:srgbClr val="FFFFFF"/>
                  </a:solidFill>
                  <a:latin typeface="Montserrat SemiBold" panose="00000700000000000000" pitchFamily="2" charset="0"/>
                  <a:cs typeface="Montserrat Light" panose="020B0604020202020204" pitchFamily="34" charset="0"/>
                </a:rPr>
                <a:t> Subscriber ID</a:t>
              </a:r>
            </a:p>
          </p:txBody>
        </p:sp>
        <p:sp>
          <p:nvSpPr>
            <p:cNvPr id="4" name="Rechteck 3">
              <a:extLst>
                <a:ext uri="{FF2B5EF4-FFF2-40B4-BE49-F238E27FC236}">
                  <a16:creationId xmlns:a16="http://schemas.microsoft.com/office/drawing/2014/main" id="{9D8C861F-3B77-5DEE-404C-E2AF47E212D8}"/>
                </a:ext>
              </a:extLst>
            </p:cNvPr>
            <p:cNvSpPr/>
            <p:nvPr/>
          </p:nvSpPr>
          <p:spPr>
            <a:xfrm>
              <a:off x="222725" y="1842531"/>
              <a:ext cx="1966583" cy="1310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Rounded Corners 19">
              <a:extLst>
                <a:ext uri="{FF2B5EF4-FFF2-40B4-BE49-F238E27FC236}">
                  <a16:creationId xmlns:a16="http://schemas.microsoft.com/office/drawing/2014/main" id="{38AC8557-C54F-70C7-6086-B8EA0319897E}"/>
                </a:ext>
              </a:extLst>
            </p:cNvPr>
            <p:cNvSpPr/>
            <p:nvPr/>
          </p:nvSpPr>
          <p:spPr>
            <a:xfrm>
              <a:off x="396016"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Blockchain Public Address</a:t>
              </a:r>
            </a:p>
          </p:txBody>
        </p:sp>
        <p:sp>
          <p:nvSpPr>
            <p:cNvPr id="30" name="TextBox 29">
              <a:extLst>
                <a:ext uri="{FF2B5EF4-FFF2-40B4-BE49-F238E27FC236}">
                  <a16:creationId xmlns:a16="http://schemas.microsoft.com/office/drawing/2014/main" id="{38D399EE-9C2C-0432-3983-CF005C7C9FF0}"/>
                </a:ext>
              </a:extLst>
            </p:cNvPr>
            <p:cNvSpPr txBox="1"/>
            <p:nvPr/>
          </p:nvSpPr>
          <p:spPr>
            <a:xfrm>
              <a:off x="221736" y="2506838"/>
              <a:ext cx="1968560"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Manage a blockchain public address associated to a phone number</a:t>
              </a:r>
            </a:p>
          </p:txBody>
        </p:sp>
        <p:sp>
          <p:nvSpPr>
            <p:cNvPr id="15" name="Rectangle: Rounded Corners 15">
              <a:extLst>
                <a:ext uri="{FF2B5EF4-FFF2-40B4-BE49-F238E27FC236}">
                  <a16:creationId xmlns:a16="http://schemas.microsoft.com/office/drawing/2014/main" id="{6C81E43A-A42E-3537-BBC3-A51E34120375}"/>
                </a:ext>
              </a:extLst>
            </p:cNvPr>
            <p:cNvSpPr/>
            <p:nvPr/>
          </p:nvSpPr>
          <p:spPr>
            <a:xfrm>
              <a:off x="396016"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Device </a:t>
              </a:r>
            </a:p>
            <a:p>
              <a:pPr algn="ctr"/>
              <a:r>
                <a:rPr lang="en-US" sz="1400" dirty="0">
                  <a:solidFill>
                    <a:srgbClr val="FFFFFF"/>
                  </a:solidFill>
                  <a:latin typeface="Montserrat SemiBold" panose="00000700000000000000" pitchFamily="2" charset="0"/>
                  <a:cs typeface="Montserrat Light" panose="020B0604020202020204" pitchFamily="34" charset="0"/>
                </a:rPr>
                <a:t>Location</a:t>
              </a:r>
            </a:p>
          </p:txBody>
        </p:sp>
        <p:sp>
          <p:nvSpPr>
            <p:cNvPr id="24" name="TextBox 31">
              <a:extLst>
                <a:ext uri="{FF2B5EF4-FFF2-40B4-BE49-F238E27FC236}">
                  <a16:creationId xmlns:a16="http://schemas.microsoft.com/office/drawing/2014/main" id="{8297DF00-C5F8-AFC2-7F3E-B784CC682D6A}"/>
                </a:ext>
              </a:extLst>
            </p:cNvPr>
            <p:cNvSpPr txBox="1"/>
            <p:nvPr/>
          </p:nvSpPr>
          <p:spPr>
            <a:xfrm>
              <a:off x="457240" y="3967800"/>
              <a:ext cx="1497552"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Check the location of a device</a:t>
              </a:r>
            </a:p>
          </p:txBody>
        </p:sp>
        <p:sp>
          <p:nvSpPr>
            <p:cNvPr id="37" name="Rectangle: Rounded Corners 10">
              <a:extLst>
                <a:ext uri="{FF2B5EF4-FFF2-40B4-BE49-F238E27FC236}">
                  <a16:creationId xmlns:a16="http://schemas.microsoft.com/office/drawing/2014/main" id="{845C8F5E-9E74-433D-C770-AF3CAAD4FD83}"/>
                </a:ext>
              </a:extLst>
            </p:cNvPr>
            <p:cNvSpPr/>
            <p:nvPr/>
          </p:nvSpPr>
          <p:spPr>
            <a:xfrm>
              <a:off x="396016"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Location Insights</a:t>
              </a:r>
            </a:p>
          </p:txBody>
        </p:sp>
        <p:sp>
          <p:nvSpPr>
            <p:cNvPr id="38" name="TextBox 11">
              <a:extLst>
                <a:ext uri="{FF2B5EF4-FFF2-40B4-BE49-F238E27FC236}">
                  <a16:creationId xmlns:a16="http://schemas.microsoft.com/office/drawing/2014/main" id="{C8C1DC87-E639-74CC-982A-4BABAC49964B}"/>
                </a:ext>
              </a:extLst>
            </p:cNvPr>
            <p:cNvSpPr txBox="1"/>
            <p:nvPr/>
          </p:nvSpPr>
          <p:spPr>
            <a:xfrm>
              <a:off x="313594" y="544285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Give insights to the home area and latest location of a device</a:t>
              </a:r>
            </a:p>
          </p:txBody>
        </p:sp>
      </p:grpSp>
    </p:spTree>
    <p:extLst>
      <p:ext uri="{BB962C8B-B14F-4D97-AF65-F5344CB8AC3E}">
        <p14:creationId xmlns:p14="http://schemas.microsoft.com/office/powerpoint/2010/main" val="1414803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11266720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(2)</a:t>
            </a:r>
          </a:p>
        </p:txBody>
      </p:sp>
      <p:grpSp>
        <p:nvGrpSpPr>
          <p:cNvPr id="33" name="Gruppieren 32">
            <a:extLst>
              <a:ext uri="{FF2B5EF4-FFF2-40B4-BE49-F238E27FC236}">
                <a16:creationId xmlns:a16="http://schemas.microsoft.com/office/drawing/2014/main" id="{5027A944-085C-05FB-CB4E-672AA3F94D22}"/>
              </a:ext>
            </a:extLst>
          </p:cNvPr>
          <p:cNvGrpSpPr/>
          <p:nvPr/>
        </p:nvGrpSpPr>
        <p:grpSpPr>
          <a:xfrm>
            <a:off x="3818926" y="1887285"/>
            <a:ext cx="2023776" cy="4450621"/>
            <a:chOff x="3818926" y="1887285"/>
            <a:chExt cx="2023776" cy="4450621"/>
          </a:xfrm>
        </p:grpSpPr>
        <p:sp>
          <p:nvSpPr>
            <p:cNvPr id="8" name="TextBox 8">
              <a:extLst>
                <a:ext uri="{FF2B5EF4-FFF2-40B4-BE49-F238E27FC236}">
                  <a16:creationId xmlns:a16="http://schemas.microsoft.com/office/drawing/2014/main" id="{0A953785-E519-78B6-ED8D-7943015B543B}"/>
                </a:ext>
              </a:extLst>
            </p:cNvPr>
            <p:cNvSpPr txBox="1"/>
            <p:nvPr/>
          </p:nvSpPr>
          <p:spPr>
            <a:xfrm>
              <a:off x="3818926" y="4057657"/>
              <a:ext cx="2023776" cy="646331"/>
            </a:xfrm>
            <a:prstGeom prst="rect">
              <a:avLst/>
            </a:prstGeom>
            <a:noFill/>
          </p:spPr>
          <p:txBody>
            <a:bodyPr wrap="square" rtlCol="0">
              <a:spAutoFit/>
            </a:bodyPr>
            <a:lstStyle>
              <a:defPPr>
                <a:defRPr lang="de-DE"/>
              </a:defPPr>
              <a:lvl1pPr algn="ctr">
                <a:defRPr sz="1100">
                  <a:latin typeface="Montserrat Light" panose="02000000000000000000" pitchFamily="2" charset="0"/>
                  <a:cs typeface="Montserrat Light" panose="020B0604020202020204" pitchFamily="34" charset="0"/>
                </a:defRPr>
              </a:lvl1pPr>
            </a:lstStyle>
            <a:p>
              <a:r>
                <a:rPr lang="en-US" sz="1200" dirty="0">
                  <a:latin typeface="Montserrat Light" panose="00000400000000000000" pitchFamily="2" charset="0"/>
                </a:rPr>
                <a:t>Create and configure site to cloud network service by one click</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4020814" y="3434476"/>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Site to Cloud VPN</a:t>
              </a:r>
            </a:p>
          </p:txBody>
        </p:sp>
        <p:sp>
          <p:nvSpPr>
            <p:cNvPr id="42" name="Rectangle: Rounded Corners 7">
              <a:extLst>
                <a:ext uri="{FF2B5EF4-FFF2-40B4-BE49-F238E27FC236}">
                  <a16:creationId xmlns:a16="http://schemas.microsoft.com/office/drawing/2014/main" id="{71721563-436F-503A-2762-280D0E327BF8}"/>
                </a:ext>
              </a:extLst>
            </p:cNvPr>
            <p:cNvSpPr/>
            <p:nvPr/>
          </p:nvSpPr>
          <p:spPr>
            <a:xfrm>
              <a:off x="4020814" y="4875010"/>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Web RTC</a:t>
              </a:r>
            </a:p>
          </p:txBody>
        </p:sp>
        <p:sp>
          <p:nvSpPr>
            <p:cNvPr id="43" name="TextBox 2">
              <a:extLst>
                <a:ext uri="{FF2B5EF4-FFF2-40B4-BE49-F238E27FC236}">
                  <a16:creationId xmlns:a16="http://schemas.microsoft.com/office/drawing/2014/main" id="{35157DA7-C1D0-83F8-4824-4AED36190E4C}"/>
                </a:ext>
              </a:extLst>
            </p:cNvPr>
            <p:cNvSpPr txBox="1"/>
            <p:nvPr/>
          </p:nvSpPr>
          <p:spPr>
            <a:xfrm>
              <a:off x="3938392" y="550690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Add real-time communication capabilities to  applications</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4020814"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Short Message Service</a:t>
              </a:r>
            </a:p>
          </p:txBody>
        </p:sp>
        <p:sp>
          <p:nvSpPr>
            <p:cNvPr id="11" name="TextBox 36">
              <a:extLst>
                <a:ext uri="{FF2B5EF4-FFF2-40B4-BE49-F238E27FC236}">
                  <a16:creationId xmlns:a16="http://schemas.microsoft.com/office/drawing/2014/main" id="{2F8A97D2-E6CD-88F2-BCEC-11E3AD001192}"/>
                </a:ext>
              </a:extLst>
            </p:cNvPr>
            <p:cNvSpPr txBox="1"/>
            <p:nvPr/>
          </p:nvSpPr>
          <p:spPr>
            <a:xfrm>
              <a:off x="3896262" y="2502748"/>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 Send SMS to the destination address(es)</a:t>
              </a:r>
            </a:p>
          </p:txBody>
        </p:sp>
      </p:grpSp>
      <p:grpSp>
        <p:nvGrpSpPr>
          <p:cNvPr id="34" name="Gruppieren 33">
            <a:extLst>
              <a:ext uri="{FF2B5EF4-FFF2-40B4-BE49-F238E27FC236}">
                <a16:creationId xmlns:a16="http://schemas.microsoft.com/office/drawing/2014/main" id="{22B67F4A-B510-99A5-DABA-4B5ECD342D68}"/>
              </a:ext>
            </a:extLst>
          </p:cNvPr>
          <p:cNvGrpSpPr/>
          <p:nvPr/>
        </p:nvGrpSpPr>
        <p:grpSpPr>
          <a:xfrm>
            <a:off x="5935227" y="2925614"/>
            <a:ext cx="1784845" cy="2803059"/>
            <a:chOff x="5935227" y="2703421"/>
            <a:chExt cx="1784845" cy="2803059"/>
          </a:xfrm>
        </p:grpSpPr>
        <p:sp>
          <p:nvSpPr>
            <p:cNvPr id="16" name="Rectangle: Rounded Corners 7">
              <a:extLst>
                <a:ext uri="{FF2B5EF4-FFF2-40B4-BE49-F238E27FC236}">
                  <a16:creationId xmlns:a16="http://schemas.microsoft.com/office/drawing/2014/main" id="{2E6D94AB-9BC0-BC14-8E5B-5F6EE63F0E80}"/>
                </a:ext>
              </a:extLst>
            </p:cNvPr>
            <p:cNvSpPr/>
            <p:nvPr/>
          </p:nvSpPr>
          <p:spPr>
            <a:xfrm>
              <a:off x="6017649" y="4244686"/>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Marketing / Outreach</a:t>
              </a:r>
            </a:p>
          </p:txBody>
        </p:sp>
        <p:sp>
          <p:nvSpPr>
            <p:cNvPr id="17" name="TextBox 2">
              <a:extLst>
                <a:ext uri="{FF2B5EF4-FFF2-40B4-BE49-F238E27FC236}">
                  <a16:creationId xmlns:a16="http://schemas.microsoft.com/office/drawing/2014/main" id="{04455D39-231A-8ED3-5065-62FA885845A8}"/>
                </a:ext>
              </a:extLst>
            </p:cNvPr>
            <p:cNvSpPr txBox="1"/>
            <p:nvPr/>
          </p:nvSpPr>
          <p:spPr>
            <a:xfrm>
              <a:off x="5935227" y="4860149"/>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Plans and performs marketing activities for CAMARA</a:t>
              </a:r>
            </a:p>
          </p:txBody>
        </p:sp>
        <p:sp>
          <p:nvSpPr>
            <p:cNvPr id="18" name="Rectangle: Rounded Corners 7">
              <a:extLst>
                <a:ext uri="{FF2B5EF4-FFF2-40B4-BE49-F238E27FC236}">
                  <a16:creationId xmlns:a16="http://schemas.microsoft.com/office/drawing/2014/main" id="{36E54976-FB50-4698-6B80-46B4790D2845}"/>
                </a:ext>
              </a:extLst>
            </p:cNvPr>
            <p:cNvSpPr/>
            <p:nvPr/>
          </p:nvSpPr>
          <p:spPr>
            <a:xfrm>
              <a:off x="6017649" y="2703421"/>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API Backlog</a:t>
              </a:r>
            </a:p>
          </p:txBody>
        </p:sp>
        <p:sp>
          <p:nvSpPr>
            <p:cNvPr id="19" name="TextBox 2">
              <a:extLst>
                <a:ext uri="{FF2B5EF4-FFF2-40B4-BE49-F238E27FC236}">
                  <a16:creationId xmlns:a16="http://schemas.microsoft.com/office/drawing/2014/main" id="{1854EA96-3469-7C37-3526-98991D605AF8}"/>
                </a:ext>
              </a:extLst>
            </p:cNvPr>
            <p:cNvSpPr txBox="1"/>
            <p:nvPr/>
          </p:nvSpPr>
          <p:spPr>
            <a:xfrm>
              <a:off x="5935227" y="3318884"/>
              <a:ext cx="1784845" cy="461665"/>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Maintains the API Backlog for CAMARA</a:t>
              </a:r>
            </a:p>
          </p:txBody>
        </p:sp>
      </p:grpSp>
      <p:sp>
        <p:nvSpPr>
          <p:cNvPr id="20" name="Textfeld 19">
            <a:extLst>
              <a:ext uri="{FF2B5EF4-FFF2-40B4-BE49-F238E27FC236}">
                <a16:creationId xmlns:a16="http://schemas.microsoft.com/office/drawing/2014/main" id="{7CB39A05-631F-2594-9D98-6361AC2FD47F}"/>
              </a:ext>
            </a:extLst>
          </p:cNvPr>
          <p:cNvSpPr txBox="1"/>
          <p:nvPr/>
        </p:nvSpPr>
        <p:spPr>
          <a:xfrm>
            <a:off x="6975793" y="2332943"/>
            <a:ext cx="3347391" cy="369332"/>
          </a:xfrm>
          <a:prstGeom prst="rect">
            <a:avLst/>
          </a:prstGeom>
          <a:noFill/>
        </p:spPr>
        <p:txBody>
          <a:bodyPr wrap="none" rtlCol="0">
            <a:spAutoFit/>
          </a:bodyPr>
          <a:lstStyle/>
          <a:p>
            <a:r>
              <a:rPr lang="de-DE" dirty="0">
                <a:latin typeface="Montserrat SemiBold" panose="00000700000000000000" pitchFamily="2" charset="0"/>
              </a:rPr>
              <a:t>CAMARA Working Groups</a:t>
            </a:r>
          </a:p>
        </p:txBody>
      </p:sp>
      <p:grpSp>
        <p:nvGrpSpPr>
          <p:cNvPr id="35" name="Gruppieren 34">
            <a:extLst>
              <a:ext uri="{FF2B5EF4-FFF2-40B4-BE49-F238E27FC236}">
                <a16:creationId xmlns:a16="http://schemas.microsoft.com/office/drawing/2014/main" id="{DB5F4641-5277-34DE-C7F4-6E862F14488D}"/>
              </a:ext>
            </a:extLst>
          </p:cNvPr>
          <p:cNvGrpSpPr/>
          <p:nvPr/>
        </p:nvGrpSpPr>
        <p:grpSpPr>
          <a:xfrm>
            <a:off x="7714937" y="2925614"/>
            <a:ext cx="1869104" cy="2987725"/>
            <a:chOff x="7714937" y="2703421"/>
            <a:chExt cx="1869104" cy="2987725"/>
          </a:xfrm>
        </p:grpSpPr>
        <p:sp>
          <p:nvSpPr>
            <p:cNvPr id="14" name="Rectangle: Rounded Corners 14">
              <a:extLst>
                <a:ext uri="{FF2B5EF4-FFF2-40B4-BE49-F238E27FC236}">
                  <a16:creationId xmlns:a16="http://schemas.microsoft.com/office/drawing/2014/main" id="{9CC71DF1-789C-D16F-980C-DB6708702552}"/>
                </a:ext>
              </a:extLst>
            </p:cNvPr>
            <p:cNvSpPr/>
            <p:nvPr/>
          </p:nvSpPr>
          <p:spPr>
            <a:xfrm>
              <a:off x="7839489" y="4244686"/>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Release Management</a:t>
              </a:r>
            </a:p>
          </p:txBody>
        </p:sp>
        <p:sp>
          <p:nvSpPr>
            <p:cNvPr id="15" name="TextBox 36">
              <a:extLst>
                <a:ext uri="{FF2B5EF4-FFF2-40B4-BE49-F238E27FC236}">
                  <a16:creationId xmlns:a16="http://schemas.microsoft.com/office/drawing/2014/main" id="{67820009-84FC-7CAF-F2EE-D53126E85A07}"/>
                </a:ext>
              </a:extLst>
            </p:cNvPr>
            <p:cNvSpPr txBox="1"/>
            <p:nvPr/>
          </p:nvSpPr>
          <p:spPr>
            <a:xfrm>
              <a:off x="7714937" y="4860149"/>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 Guidelines and assets for Release Management in CAMARA</a:t>
              </a:r>
            </a:p>
          </p:txBody>
        </p:sp>
        <p:sp>
          <p:nvSpPr>
            <p:cNvPr id="21" name="Rectangle: Rounded Corners 7">
              <a:extLst>
                <a:ext uri="{FF2B5EF4-FFF2-40B4-BE49-F238E27FC236}">
                  <a16:creationId xmlns:a16="http://schemas.microsoft.com/office/drawing/2014/main" id="{83A89F70-937B-09FE-43B7-BD4021EA5DCA}"/>
                </a:ext>
              </a:extLst>
            </p:cNvPr>
            <p:cNvSpPr/>
            <p:nvPr/>
          </p:nvSpPr>
          <p:spPr>
            <a:xfrm>
              <a:off x="7839489" y="2703421"/>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Common-</a:t>
              </a:r>
              <a:r>
                <a:rPr lang="en-US" sz="1400" b="1" dirty="0" err="1">
                  <a:solidFill>
                    <a:srgbClr val="FFFFFF"/>
                  </a:solidFill>
                  <a:latin typeface="Montserrat SemiBold" panose="00000700000000000000" pitchFamily="2" charset="0"/>
                  <a:cs typeface="Montserrat Light" panose="020B0604020202020204" pitchFamily="34" charset="0"/>
                </a:rPr>
                <a:t>alities</a:t>
              </a:r>
              <a:endParaRPr lang="en-US" sz="1400" b="1" dirty="0">
                <a:solidFill>
                  <a:srgbClr val="FFFFFF"/>
                </a:solidFill>
                <a:latin typeface="Montserrat SemiBold" panose="00000700000000000000" pitchFamily="2" charset="0"/>
                <a:cs typeface="Montserrat Light" panose="020B0604020202020204" pitchFamily="34" charset="0"/>
              </a:endParaRPr>
            </a:p>
          </p:txBody>
        </p:sp>
        <p:sp>
          <p:nvSpPr>
            <p:cNvPr id="22" name="TextBox 2">
              <a:extLst>
                <a:ext uri="{FF2B5EF4-FFF2-40B4-BE49-F238E27FC236}">
                  <a16:creationId xmlns:a16="http://schemas.microsoft.com/office/drawing/2014/main" id="{AD6D7BA3-5FA5-83F1-2C77-2E911D2BCDB7}"/>
                </a:ext>
              </a:extLst>
            </p:cNvPr>
            <p:cNvSpPr txBox="1"/>
            <p:nvPr/>
          </p:nvSpPr>
          <p:spPr>
            <a:xfrm>
              <a:off x="7757067" y="331888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Guidelines and assets mandatory for all CAMARA Sub Projects</a:t>
              </a:r>
            </a:p>
          </p:txBody>
        </p:sp>
      </p:grpSp>
      <p:grpSp>
        <p:nvGrpSpPr>
          <p:cNvPr id="32" name="Gruppieren 31">
            <a:extLst>
              <a:ext uri="{FF2B5EF4-FFF2-40B4-BE49-F238E27FC236}">
                <a16:creationId xmlns:a16="http://schemas.microsoft.com/office/drawing/2014/main" id="{6AC4A805-6B20-2A78-E93B-7CAFA36FE30D}"/>
              </a:ext>
            </a:extLst>
          </p:cNvPr>
          <p:cNvGrpSpPr/>
          <p:nvPr/>
        </p:nvGrpSpPr>
        <p:grpSpPr>
          <a:xfrm>
            <a:off x="2128216" y="1887285"/>
            <a:ext cx="1784845" cy="4450621"/>
            <a:chOff x="2102578" y="1887285"/>
            <a:chExt cx="1784845" cy="4450621"/>
          </a:xfrm>
        </p:grpSpPr>
        <p:sp>
          <p:nvSpPr>
            <p:cNvPr id="3" name="Rectangle: Rounded Corners 7">
              <a:extLst>
                <a:ext uri="{FF2B5EF4-FFF2-40B4-BE49-F238E27FC236}">
                  <a16:creationId xmlns:a16="http://schemas.microsoft.com/office/drawing/2014/main" id="{0B6DB95D-2FB3-33A7-68BA-7503F1C317A6}"/>
                </a:ext>
              </a:extLst>
            </p:cNvPr>
            <p:cNvSpPr/>
            <p:nvPr/>
          </p:nvSpPr>
          <p:spPr>
            <a:xfrm>
              <a:off x="2185000"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Region Device Count</a:t>
              </a:r>
            </a:p>
          </p:txBody>
        </p:sp>
        <p:sp>
          <p:nvSpPr>
            <p:cNvPr id="4" name="TextBox 2">
              <a:extLst>
                <a:ext uri="{FF2B5EF4-FFF2-40B4-BE49-F238E27FC236}">
                  <a16:creationId xmlns:a16="http://schemas.microsoft.com/office/drawing/2014/main" id="{CF60E635-D581-0AC2-25C6-C6D3B5FAC773}"/>
                </a:ext>
              </a:extLst>
            </p:cNvPr>
            <p:cNvSpPr txBox="1"/>
            <p:nvPr/>
          </p:nvSpPr>
          <p:spPr>
            <a:xfrm>
              <a:off x="2102578" y="2502748"/>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Query the number of active devices in the specified area</a:t>
              </a:r>
            </a:p>
          </p:txBody>
        </p:sp>
        <p:sp>
          <p:nvSpPr>
            <p:cNvPr id="23" name="Rectangle: Rounded Corners 10">
              <a:extLst>
                <a:ext uri="{FF2B5EF4-FFF2-40B4-BE49-F238E27FC236}">
                  <a16:creationId xmlns:a16="http://schemas.microsoft.com/office/drawing/2014/main" id="{A8F11E67-207A-B12E-FF27-2E376BBC6C65}"/>
                </a:ext>
              </a:extLst>
            </p:cNvPr>
            <p:cNvSpPr/>
            <p:nvPr/>
          </p:nvSpPr>
          <p:spPr>
            <a:xfrm>
              <a:off x="2185000" y="3434476"/>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Simple Edge Discovery</a:t>
              </a:r>
            </a:p>
          </p:txBody>
        </p:sp>
        <p:sp>
          <p:nvSpPr>
            <p:cNvPr id="24" name="TextBox 11">
              <a:extLst>
                <a:ext uri="{FF2B5EF4-FFF2-40B4-BE49-F238E27FC236}">
                  <a16:creationId xmlns:a16="http://schemas.microsoft.com/office/drawing/2014/main" id="{5D2623A8-23F9-6728-9FA0-1B573232C282}"/>
                </a:ext>
              </a:extLst>
            </p:cNvPr>
            <p:cNvSpPr txBox="1"/>
            <p:nvPr/>
          </p:nvSpPr>
          <p:spPr>
            <a:xfrm>
              <a:off x="2102578" y="4057657"/>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Discover the closest edge cloud zone to a given device</a:t>
              </a:r>
            </a:p>
          </p:txBody>
        </p:sp>
        <p:sp>
          <p:nvSpPr>
            <p:cNvPr id="25" name="Rectangle: Rounded Corners 10">
              <a:extLst>
                <a:ext uri="{FF2B5EF4-FFF2-40B4-BE49-F238E27FC236}">
                  <a16:creationId xmlns:a16="http://schemas.microsoft.com/office/drawing/2014/main" id="{BD07ED8C-EA79-03E9-C101-EB673C915CA7}"/>
                </a:ext>
              </a:extLst>
            </p:cNvPr>
            <p:cNvSpPr/>
            <p:nvPr/>
          </p:nvSpPr>
          <p:spPr>
            <a:xfrm>
              <a:off x="2185000" y="4875010"/>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Verified Caller</a:t>
              </a:r>
            </a:p>
          </p:txBody>
        </p:sp>
        <p:sp>
          <p:nvSpPr>
            <p:cNvPr id="26" name="TextBox 11">
              <a:extLst>
                <a:ext uri="{FF2B5EF4-FFF2-40B4-BE49-F238E27FC236}">
                  <a16:creationId xmlns:a16="http://schemas.microsoft.com/office/drawing/2014/main" id="{6FAAC056-E76E-477E-0895-27D79691774F}"/>
                </a:ext>
              </a:extLst>
            </p:cNvPr>
            <p:cNvSpPr txBox="1"/>
            <p:nvPr/>
          </p:nvSpPr>
          <p:spPr>
            <a:xfrm>
              <a:off x="2102578" y="550690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Show certified information on the phone before a call is answered</a:t>
              </a:r>
            </a:p>
          </p:txBody>
        </p:sp>
      </p:grpSp>
      <p:grpSp>
        <p:nvGrpSpPr>
          <p:cNvPr id="31" name="Gruppieren 30">
            <a:extLst>
              <a:ext uri="{FF2B5EF4-FFF2-40B4-BE49-F238E27FC236}">
                <a16:creationId xmlns:a16="http://schemas.microsoft.com/office/drawing/2014/main" id="{9C8A2D06-EC58-7535-0B58-2EEB2E773A87}"/>
              </a:ext>
            </a:extLst>
          </p:cNvPr>
          <p:cNvGrpSpPr/>
          <p:nvPr/>
        </p:nvGrpSpPr>
        <p:grpSpPr>
          <a:xfrm>
            <a:off x="315736" y="1887285"/>
            <a:ext cx="1784845" cy="4450621"/>
            <a:chOff x="315736" y="1887285"/>
            <a:chExt cx="1784845" cy="4450621"/>
          </a:xfrm>
        </p:grpSpPr>
        <p:sp>
          <p:nvSpPr>
            <p:cNvPr id="6" name="Rectangle: Rounded Corners 7">
              <a:extLst>
                <a:ext uri="{FF2B5EF4-FFF2-40B4-BE49-F238E27FC236}">
                  <a16:creationId xmlns:a16="http://schemas.microsoft.com/office/drawing/2014/main" id="{CE6EC7AC-C274-C712-D8C0-FDD436C12B8E}"/>
                </a:ext>
              </a:extLst>
            </p:cNvPr>
            <p:cNvSpPr/>
            <p:nvPr/>
          </p:nvSpPr>
          <p:spPr>
            <a:xfrm>
              <a:off x="398158" y="3434476"/>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SIM Swap</a:t>
              </a:r>
            </a:p>
          </p:txBody>
        </p:sp>
        <p:sp>
          <p:nvSpPr>
            <p:cNvPr id="7" name="TextBox 2">
              <a:extLst>
                <a:ext uri="{FF2B5EF4-FFF2-40B4-BE49-F238E27FC236}">
                  <a16:creationId xmlns:a16="http://schemas.microsoft.com/office/drawing/2014/main" id="{79709361-43C7-3E37-0069-F89DF610EEC7}"/>
                </a:ext>
              </a:extLst>
            </p:cNvPr>
            <p:cNvSpPr txBox="1"/>
            <p:nvPr/>
          </p:nvSpPr>
          <p:spPr>
            <a:xfrm>
              <a:off x="315736" y="4057657"/>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Allows users to get information on SIM pairing changes</a:t>
              </a:r>
            </a:p>
          </p:txBody>
        </p:sp>
        <p:sp>
          <p:nvSpPr>
            <p:cNvPr id="12" name="Rectangle: Rounded Corners 7">
              <a:extLst>
                <a:ext uri="{FF2B5EF4-FFF2-40B4-BE49-F238E27FC236}">
                  <a16:creationId xmlns:a16="http://schemas.microsoft.com/office/drawing/2014/main" id="{D0991603-5A37-37FA-F74B-C28EF6AB57DF}"/>
                </a:ext>
              </a:extLst>
            </p:cNvPr>
            <p:cNvSpPr/>
            <p:nvPr/>
          </p:nvSpPr>
          <p:spPr>
            <a:xfrm>
              <a:off x="398158"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Quality on Demand</a:t>
              </a:r>
            </a:p>
          </p:txBody>
        </p:sp>
        <p:sp>
          <p:nvSpPr>
            <p:cNvPr id="13" name="TextBox 2">
              <a:extLst>
                <a:ext uri="{FF2B5EF4-FFF2-40B4-BE49-F238E27FC236}">
                  <a16:creationId xmlns:a16="http://schemas.microsoft.com/office/drawing/2014/main" id="{544F133E-BDB2-0050-4BC3-D4C17AAA1122}"/>
                </a:ext>
              </a:extLst>
            </p:cNvPr>
            <p:cNvSpPr txBox="1"/>
            <p:nvPr/>
          </p:nvSpPr>
          <p:spPr>
            <a:xfrm>
              <a:off x="315736" y="2502748"/>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Allows users to set mobile connection quality </a:t>
              </a:r>
            </a:p>
            <a:p>
              <a:pPr algn="ctr"/>
              <a:r>
                <a:rPr lang="en-US" sz="1200" dirty="0">
                  <a:latin typeface="Montserrat Light" panose="00000400000000000000" pitchFamily="2" charset="0"/>
                  <a:cs typeface="Montserrat Light" panose="020B0604020202020204" pitchFamily="34" charset="0"/>
                </a:rPr>
                <a:t>and get notifications</a:t>
              </a:r>
            </a:p>
          </p:txBody>
        </p:sp>
        <p:sp>
          <p:nvSpPr>
            <p:cNvPr id="27" name="Rectangle: Rounded Corners 10">
              <a:extLst>
                <a:ext uri="{FF2B5EF4-FFF2-40B4-BE49-F238E27FC236}">
                  <a16:creationId xmlns:a16="http://schemas.microsoft.com/office/drawing/2014/main" id="{C630ECBC-9727-649C-6807-83F5DE012CB8}"/>
                </a:ext>
              </a:extLst>
            </p:cNvPr>
            <p:cNvSpPr/>
            <p:nvPr/>
          </p:nvSpPr>
          <p:spPr>
            <a:xfrm>
              <a:off x="398158" y="4875010"/>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Tenure</a:t>
              </a:r>
            </a:p>
          </p:txBody>
        </p:sp>
        <p:sp>
          <p:nvSpPr>
            <p:cNvPr id="28" name="TextBox 11">
              <a:extLst>
                <a:ext uri="{FF2B5EF4-FFF2-40B4-BE49-F238E27FC236}">
                  <a16:creationId xmlns:a16="http://schemas.microsoft.com/office/drawing/2014/main" id="{D5CABB43-3B6A-2F98-C5B7-AB14BCB3B625}"/>
                </a:ext>
              </a:extLst>
            </p:cNvPr>
            <p:cNvSpPr txBox="1"/>
            <p:nvPr/>
          </p:nvSpPr>
          <p:spPr>
            <a:xfrm>
              <a:off x="315736" y="550690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Verify the length of tenure for a mobile user with their mobile operator</a:t>
              </a:r>
            </a:p>
          </p:txBody>
        </p:sp>
      </p:grpSp>
      <p:grpSp>
        <p:nvGrpSpPr>
          <p:cNvPr id="36" name="Gruppieren 35">
            <a:extLst>
              <a:ext uri="{FF2B5EF4-FFF2-40B4-BE49-F238E27FC236}">
                <a16:creationId xmlns:a16="http://schemas.microsoft.com/office/drawing/2014/main" id="{106CDE18-B4EE-28B0-94C4-AF03F5B8896E}"/>
              </a:ext>
            </a:extLst>
          </p:cNvPr>
          <p:cNvGrpSpPr/>
          <p:nvPr/>
        </p:nvGrpSpPr>
        <p:grpSpPr>
          <a:xfrm>
            <a:off x="9544608" y="2925614"/>
            <a:ext cx="1784845" cy="1446460"/>
            <a:chOff x="9689890" y="2703421"/>
            <a:chExt cx="1784845" cy="1446460"/>
          </a:xfrm>
        </p:grpSpPr>
        <p:sp>
          <p:nvSpPr>
            <p:cNvPr id="29" name="Rectangle: Rounded Corners 10">
              <a:extLst>
                <a:ext uri="{FF2B5EF4-FFF2-40B4-BE49-F238E27FC236}">
                  <a16:creationId xmlns:a16="http://schemas.microsoft.com/office/drawing/2014/main" id="{211CDE2D-AFCF-A7AC-E898-C1DE80F59F8A}"/>
                </a:ext>
              </a:extLst>
            </p:cNvPr>
            <p:cNvSpPr/>
            <p:nvPr/>
          </p:nvSpPr>
          <p:spPr>
            <a:xfrm>
              <a:off x="9772312" y="2703421"/>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Identity and Consent </a:t>
              </a:r>
              <a:r>
                <a:rPr lang="en-US" sz="1400" b="1" dirty="0" err="1">
                  <a:solidFill>
                    <a:srgbClr val="FFFFFF"/>
                  </a:solidFill>
                  <a:latin typeface="Montserrat SemiBold" panose="00000700000000000000" pitchFamily="2" charset="0"/>
                  <a:cs typeface="Montserrat Light" panose="020B0604020202020204" pitchFamily="34" charset="0"/>
                </a:rPr>
                <a:t>Mgmt</a:t>
              </a:r>
              <a:endParaRPr lang="en-US" sz="1400" b="1" dirty="0">
                <a:solidFill>
                  <a:srgbClr val="FFFFFF"/>
                </a:solidFill>
                <a:latin typeface="Montserrat SemiBold" panose="00000700000000000000" pitchFamily="2" charset="0"/>
                <a:cs typeface="Montserrat Light" panose="020B0604020202020204" pitchFamily="34" charset="0"/>
              </a:endParaRPr>
            </a:p>
          </p:txBody>
        </p:sp>
        <p:sp>
          <p:nvSpPr>
            <p:cNvPr id="30" name="TextBox 11">
              <a:extLst>
                <a:ext uri="{FF2B5EF4-FFF2-40B4-BE49-F238E27FC236}">
                  <a16:creationId xmlns:a16="http://schemas.microsoft.com/office/drawing/2014/main" id="{68B45F7D-272D-7CC5-BA10-D29B797E06B5}"/>
                </a:ext>
              </a:extLst>
            </p:cNvPr>
            <p:cNvSpPr txBox="1"/>
            <p:nvPr/>
          </p:nvSpPr>
          <p:spPr>
            <a:xfrm>
              <a:off x="9689890" y="331888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Provides solutions to capture, store and manage user consent</a:t>
              </a:r>
            </a:p>
          </p:txBody>
        </p:sp>
      </p:grpSp>
    </p:spTree>
    <p:extLst>
      <p:ext uri="{BB962C8B-B14F-4D97-AF65-F5344CB8AC3E}">
        <p14:creationId xmlns:p14="http://schemas.microsoft.com/office/powerpoint/2010/main" val="339368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AC4A8D10-8CBE-8D35-CBC8-37202F6B7508}"/>
              </a:ext>
            </a:extLst>
          </p:cNvPr>
          <p:cNvGraphicFramePr>
            <a:graphicFrameLocks noChangeAspect="1"/>
          </p:cNvGraphicFramePr>
          <p:nvPr>
            <p:custDataLst>
              <p:tags r:id="rId1"/>
            </p:custDataLst>
            <p:extLst>
              <p:ext uri="{D42A27DB-BD31-4B8C-83A1-F6EECF244321}">
                <p14:modId xmlns:p14="http://schemas.microsoft.com/office/powerpoint/2010/main" val="42046429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29" name="think-cell data - do not delete" hidden="1">
                        <a:extLst>
                          <a:ext uri="{FF2B5EF4-FFF2-40B4-BE49-F238E27FC236}">
                            <a16:creationId xmlns:a16="http://schemas.microsoft.com/office/drawing/2014/main" id="{AC4A8D10-8CBE-8D35-CBC8-37202F6B750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 / Open Gateway</a:t>
            </a:r>
            <a:br>
              <a:rPr lang="en-US" dirty="0"/>
            </a:br>
            <a:r>
              <a:rPr lang="en-US" dirty="0"/>
              <a:t>API Showcases</a:t>
            </a:r>
            <a:endParaRPr lang="de-DE" dirty="0"/>
          </a:p>
        </p:txBody>
      </p:sp>
      <p:pic>
        <p:nvPicPr>
          <p:cNvPr id="4" name="Grafik 3" descr="Ein Bild, das Text, orange enthält.&#10;&#10;Automatisch generierte Beschreibung">
            <a:extLst>
              <a:ext uri="{FF2B5EF4-FFF2-40B4-BE49-F238E27FC236}">
                <a16:creationId xmlns:a16="http://schemas.microsoft.com/office/drawing/2014/main" id="{BF79874D-9CB0-8A8F-48E8-5B17DD1C0C4F}"/>
              </a:ext>
            </a:extLst>
          </p:cNvPr>
          <p:cNvPicPr>
            <a:picLocks noChangeAspect="1"/>
          </p:cNvPicPr>
          <p:nvPr/>
        </p:nvPicPr>
        <p:blipFill>
          <a:blip r:embed="rId6"/>
          <a:stretch>
            <a:fillRect/>
          </a:stretch>
        </p:blipFill>
        <p:spPr>
          <a:xfrm>
            <a:off x="3846926" y="2928782"/>
            <a:ext cx="1905266" cy="952633"/>
          </a:xfrm>
          <a:prstGeom prst="rect">
            <a:avLst/>
          </a:prstGeom>
        </p:spPr>
      </p:pic>
      <p:pic>
        <p:nvPicPr>
          <p:cNvPr id="5" name="Grafik 4" descr="Ein Bild, das Straße, Im Haus, Auto enthält.&#10;&#10;Automatisch generierte Beschreibung">
            <a:extLst>
              <a:ext uri="{FF2B5EF4-FFF2-40B4-BE49-F238E27FC236}">
                <a16:creationId xmlns:a16="http://schemas.microsoft.com/office/drawing/2014/main" id="{F1CA4C48-E52B-514D-E1E6-E9C6DC891105}"/>
              </a:ext>
            </a:extLst>
          </p:cNvPr>
          <p:cNvPicPr>
            <a:picLocks noChangeAspect="1"/>
          </p:cNvPicPr>
          <p:nvPr/>
        </p:nvPicPr>
        <p:blipFill>
          <a:blip r:embed="rId7"/>
          <a:stretch>
            <a:fillRect/>
          </a:stretch>
        </p:blipFill>
        <p:spPr>
          <a:xfrm>
            <a:off x="9616809" y="5213894"/>
            <a:ext cx="1905266" cy="952633"/>
          </a:xfrm>
          <a:prstGeom prst="rect">
            <a:avLst/>
          </a:prstGeom>
        </p:spPr>
      </p:pic>
      <p:pic>
        <p:nvPicPr>
          <p:cNvPr id="6" name="Grafik 5" descr="Ein Bild, das Text, Person enthält.&#10;&#10;Automatisch generierte Beschreibung">
            <a:extLst>
              <a:ext uri="{FF2B5EF4-FFF2-40B4-BE49-F238E27FC236}">
                <a16:creationId xmlns:a16="http://schemas.microsoft.com/office/drawing/2014/main" id="{AF174E6E-68DF-6F45-1367-0D7C62B21AB7}"/>
              </a:ext>
            </a:extLst>
          </p:cNvPr>
          <p:cNvPicPr>
            <a:picLocks noChangeAspect="1"/>
          </p:cNvPicPr>
          <p:nvPr/>
        </p:nvPicPr>
        <p:blipFill>
          <a:blip r:embed="rId8"/>
          <a:stretch>
            <a:fillRect/>
          </a:stretch>
        </p:blipFill>
        <p:spPr>
          <a:xfrm>
            <a:off x="9616809" y="4066751"/>
            <a:ext cx="1905266" cy="952633"/>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367E561F-3D9C-B6AD-73A7-C39CECE9389C}"/>
              </a:ext>
            </a:extLst>
          </p:cNvPr>
          <p:cNvPicPr>
            <a:picLocks noChangeAspect="1"/>
          </p:cNvPicPr>
          <p:nvPr/>
        </p:nvPicPr>
        <p:blipFill>
          <a:blip r:embed="rId9"/>
          <a:stretch>
            <a:fillRect/>
          </a:stretch>
        </p:blipFill>
        <p:spPr>
          <a:xfrm>
            <a:off x="9616809" y="2928782"/>
            <a:ext cx="1905266" cy="952633"/>
          </a:xfrm>
          <a:prstGeom prst="rect">
            <a:avLst/>
          </a:prstGeom>
        </p:spPr>
      </p:pic>
      <p:pic>
        <p:nvPicPr>
          <p:cNvPr id="8" name="Grafik 7" descr="Ein Bild, das Im Haus, Vorbereitung, Fräsmaschine enthält.&#10;&#10;Automatisch generierte Beschreibung">
            <a:extLst>
              <a:ext uri="{FF2B5EF4-FFF2-40B4-BE49-F238E27FC236}">
                <a16:creationId xmlns:a16="http://schemas.microsoft.com/office/drawing/2014/main" id="{A5706E9C-CE6C-F554-3CD8-97D4C3B12756}"/>
              </a:ext>
            </a:extLst>
          </p:cNvPr>
          <p:cNvPicPr>
            <a:picLocks noChangeAspect="1"/>
          </p:cNvPicPr>
          <p:nvPr/>
        </p:nvPicPr>
        <p:blipFill>
          <a:blip r:embed="rId10"/>
          <a:stretch>
            <a:fillRect/>
          </a:stretch>
        </p:blipFill>
        <p:spPr>
          <a:xfrm>
            <a:off x="9616809" y="1803898"/>
            <a:ext cx="1905266" cy="952633"/>
          </a:xfrm>
          <a:prstGeom prst="rect">
            <a:avLst/>
          </a:prstGeom>
        </p:spPr>
      </p:pic>
      <p:pic>
        <p:nvPicPr>
          <p:cNvPr id="9" name="Grafik 8">
            <a:extLst>
              <a:ext uri="{FF2B5EF4-FFF2-40B4-BE49-F238E27FC236}">
                <a16:creationId xmlns:a16="http://schemas.microsoft.com/office/drawing/2014/main" id="{4E6DBB05-A512-F117-9089-6566E2A85BCF}"/>
              </a:ext>
            </a:extLst>
          </p:cNvPr>
          <p:cNvPicPr>
            <a:picLocks noChangeAspect="1"/>
          </p:cNvPicPr>
          <p:nvPr/>
        </p:nvPicPr>
        <p:blipFill>
          <a:blip r:embed="rId11"/>
          <a:stretch>
            <a:fillRect/>
          </a:stretch>
        </p:blipFill>
        <p:spPr>
          <a:xfrm>
            <a:off x="5770389" y="2928782"/>
            <a:ext cx="1905266" cy="952633"/>
          </a:xfrm>
          <a:prstGeom prst="rect">
            <a:avLst/>
          </a:prstGeom>
        </p:spPr>
      </p:pic>
      <p:pic>
        <p:nvPicPr>
          <p:cNvPr id="10" name="Grafik 9" descr="Ein Bild, das Text, Himmel, Monitor, draußen enthält.&#10;&#10;Automatisch generierte Beschreibung">
            <a:extLst>
              <a:ext uri="{FF2B5EF4-FFF2-40B4-BE49-F238E27FC236}">
                <a16:creationId xmlns:a16="http://schemas.microsoft.com/office/drawing/2014/main" id="{B4CE17E0-A9DE-A067-29D7-4E95B4D7E5DA}"/>
              </a:ext>
            </a:extLst>
          </p:cNvPr>
          <p:cNvPicPr>
            <a:picLocks noChangeAspect="1"/>
          </p:cNvPicPr>
          <p:nvPr/>
        </p:nvPicPr>
        <p:blipFill>
          <a:blip r:embed="rId12"/>
          <a:stretch>
            <a:fillRect/>
          </a:stretch>
        </p:blipFill>
        <p:spPr>
          <a:xfrm>
            <a:off x="5770086" y="4066751"/>
            <a:ext cx="1905266" cy="952633"/>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3CB53790-7F91-0056-0A55-38FCC8BD1A4F}"/>
              </a:ext>
            </a:extLst>
          </p:cNvPr>
          <p:cNvPicPr>
            <a:picLocks noChangeAspect="1"/>
          </p:cNvPicPr>
          <p:nvPr/>
        </p:nvPicPr>
        <p:blipFill>
          <a:blip r:embed="rId13"/>
          <a:stretch>
            <a:fillRect/>
          </a:stretch>
        </p:blipFill>
        <p:spPr>
          <a:xfrm>
            <a:off x="7693448" y="5213894"/>
            <a:ext cx="1905266" cy="952633"/>
          </a:xfrm>
          <a:prstGeom prst="rect">
            <a:avLst/>
          </a:prstGeom>
        </p:spPr>
      </p:pic>
      <p:pic>
        <p:nvPicPr>
          <p:cNvPr id="12" name="Grafik 11">
            <a:extLst>
              <a:ext uri="{FF2B5EF4-FFF2-40B4-BE49-F238E27FC236}">
                <a16:creationId xmlns:a16="http://schemas.microsoft.com/office/drawing/2014/main" id="{78334157-75AD-A85D-DFF0-F7347EADC12D}"/>
              </a:ext>
            </a:extLst>
          </p:cNvPr>
          <p:cNvPicPr>
            <a:picLocks noChangeAspect="1"/>
          </p:cNvPicPr>
          <p:nvPr/>
        </p:nvPicPr>
        <p:blipFill>
          <a:blip r:embed="rId14"/>
          <a:stretch>
            <a:fillRect/>
          </a:stretch>
        </p:blipFill>
        <p:spPr>
          <a:xfrm>
            <a:off x="7693448" y="4066751"/>
            <a:ext cx="1905266" cy="952633"/>
          </a:xfrm>
          <a:prstGeom prst="rect">
            <a:avLst/>
          </a:prstGeom>
        </p:spPr>
      </p:pic>
      <p:pic>
        <p:nvPicPr>
          <p:cNvPr id="13" name="Grafik 12" descr="Ein Bild, das Text, Person, Im Haus enthält.&#10;&#10;Automatisch generierte Beschreibung">
            <a:extLst>
              <a:ext uri="{FF2B5EF4-FFF2-40B4-BE49-F238E27FC236}">
                <a16:creationId xmlns:a16="http://schemas.microsoft.com/office/drawing/2014/main" id="{552C0C9B-8461-4805-F4DE-7DEC2C2BC4C7}"/>
              </a:ext>
            </a:extLst>
          </p:cNvPr>
          <p:cNvPicPr>
            <a:picLocks noChangeAspect="1"/>
          </p:cNvPicPr>
          <p:nvPr/>
        </p:nvPicPr>
        <p:blipFill>
          <a:blip r:embed="rId15"/>
          <a:stretch>
            <a:fillRect/>
          </a:stretch>
        </p:blipFill>
        <p:spPr>
          <a:xfrm>
            <a:off x="7693852" y="2928908"/>
            <a:ext cx="1904762" cy="952381"/>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F3596AD8-3954-6BA6-99EE-C43E3B0CA6A1}"/>
              </a:ext>
            </a:extLst>
          </p:cNvPr>
          <p:cNvPicPr>
            <a:picLocks noChangeAspect="1"/>
          </p:cNvPicPr>
          <p:nvPr/>
        </p:nvPicPr>
        <p:blipFill>
          <a:blip r:embed="rId16"/>
          <a:stretch>
            <a:fillRect/>
          </a:stretch>
        </p:blipFill>
        <p:spPr>
          <a:xfrm>
            <a:off x="5770086" y="1803898"/>
            <a:ext cx="1905266" cy="952633"/>
          </a:xfrm>
          <a:prstGeom prst="rect">
            <a:avLst/>
          </a:prstGeom>
        </p:spPr>
      </p:pic>
      <p:pic>
        <p:nvPicPr>
          <p:cNvPr id="15" name="Grafik 14" descr="Ein Bild, das Text, Monitor, Screenshot enthält.&#10;&#10;Automatisch generierte Beschreibung">
            <a:extLst>
              <a:ext uri="{FF2B5EF4-FFF2-40B4-BE49-F238E27FC236}">
                <a16:creationId xmlns:a16="http://schemas.microsoft.com/office/drawing/2014/main" id="{62D79A66-336B-93F0-CC5C-8BB6191A4682}"/>
              </a:ext>
            </a:extLst>
          </p:cNvPr>
          <p:cNvPicPr>
            <a:picLocks noChangeAspect="1"/>
          </p:cNvPicPr>
          <p:nvPr/>
        </p:nvPicPr>
        <p:blipFill>
          <a:blip r:embed="rId17"/>
          <a:stretch>
            <a:fillRect/>
          </a:stretch>
        </p:blipFill>
        <p:spPr>
          <a:xfrm>
            <a:off x="3846724" y="5213894"/>
            <a:ext cx="1905266" cy="952633"/>
          </a:xfrm>
          <a:prstGeom prst="rect">
            <a:avLst/>
          </a:prstGeom>
        </p:spPr>
      </p:pic>
      <p:pic>
        <p:nvPicPr>
          <p:cNvPr id="16" name="Grafik 15" descr="Ein Bild, das Text, Person enthält.&#10;&#10;Automatisch generierte Beschreibung">
            <a:extLst>
              <a:ext uri="{FF2B5EF4-FFF2-40B4-BE49-F238E27FC236}">
                <a16:creationId xmlns:a16="http://schemas.microsoft.com/office/drawing/2014/main" id="{DE639190-64E1-B3CF-31F1-D2D7CB7C4616}"/>
              </a:ext>
            </a:extLst>
          </p:cNvPr>
          <p:cNvPicPr>
            <a:picLocks noChangeAspect="1"/>
          </p:cNvPicPr>
          <p:nvPr/>
        </p:nvPicPr>
        <p:blipFill>
          <a:blip r:embed="rId18"/>
          <a:stretch>
            <a:fillRect/>
          </a:stretch>
        </p:blipFill>
        <p:spPr>
          <a:xfrm>
            <a:off x="3846724" y="4066751"/>
            <a:ext cx="1905266" cy="952633"/>
          </a:xfrm>
          <a:prstGeom prst="rect">
            <a:avLst/>
          </a:prstGeom>
        </p:spPr>
      </p:pic>
      <p:pic>
        <p:nvPicPr>
          <p:cNvPr id="17" name="Grafik 16">
            <a:extLst>
              <a:ext uri="{FF2B5EF4-FFF2-40B4-BE49-F238E27FC236}">
                <a16:creationId xmlns:a16="http://schemas.microsoft.com/office/drawing/2014/main" id="{7A8428C4-D2DB-67A5-FF58-5BFA91DC89EC}"/>
              </a:ext>
            </a:extLst>
          </p:cNvPr>
          <p:cNvPicPr>
            <a:picLocks noChangeAspect="1"/>
          </p:cNvPicPr>
          <p:nvPr/>
        </p:nvPicPr>
        <p:blipFill>
          <a:blip r:embed="rId19"/>
          <a:stretch>
            <a:fillRect/>
          </a:stretch>
        </p:blipFill>
        <p:spPr>
          <a:xfrm>
            <a:off x="5770086" y="5213894"/>
            <a:ext cx="1905266" cy="952633"/>
          </a:xfrm>
          <a:prstGeom prst="rect">
            <a:avLst/>
          </a:prstGeom>
        </p:spPr>
      </p:pic>
      <p:pic>
        <p:nvPicPr>
          <p:cNvPr id="18" name="Grafik 17" descr="Ein Bild, das Diagramm enthält.&#10;&#10;Automatisch generierte Beschreibung">
            <a:extLst>
              <a:ext uri="{FF2B5EF4-FFF2-40B4-BE49-F238E27FC236}">
                <a16:creationId xmlns:a16="http://schemas.microsoft.com/office/drawing/2014/main" id="{BF6F67C8-C3C8-C772-545D-5BC6F7E5A7D3}"/>
              </a:ext>
            </a:extLst>
          </p:cNvPr>
          <p:cNvPicPr>
            <a:picLocks noChangeAspect="1"/>
          </p:cNvPicPr>
          <p:nvPr/>
        </p:nvPicPr>
        <p:blipFill>
          <a:blip r:embed="rId20"/>
          <a:stretch>
            <a:fillRect/>
          </a:stretch>
        </p:blipFill>
        <p:spPr>
          <a:xfrm>
            <a:off x="3846724" y="1803898"/>
            <a:ext cx="1905266" cy="952633"/>
          </a:xfrm>
          <a:prstGeom prst="rect">
            <a:avLst/>
          </a:prstGeom>
        </p:spPr>
      </p:pic>
      <p:pic>
        <p:nvPicPr>
          <p:cNvPr id="19" name="Grafik 18" descr="Ein Bild, das draußen, Natur, Küste enthält.&#10;&#10;Automatisch generierte Beschreibung">
            <a:extLst>
              <a:ext uri="{FF2B5EF4-FFF2-40B4-BE49-F238E27FC236}">
                <a16:creationId xmlns:a16="http://schemas.microsoft.com/office/drawing/2014/main" id="{4933F0E0-3D59-0C28-09CF-2B2168350E4B}"/>
              </a:ext>
            </a:extLst>
          </p:cNvPr>
          <p:cNvPicPr>
            <a:picLocks noChangeAspect="1"/>
          </p:cNvPicPr>
          <p:nvPr/>
        </p:nvPicPr>
        <p:blipFill>
          <a:blip r:embed="rId21"/>
          <a:stretch>
            <a:fillRect/>
          </a:stretch>
        </p:blipFill>
        <p:spPr>
          <a:xfrm>
            <a:off x="1923362" y="5213894"/>
            <a:ext cx="1905266" cy="952633"/>
          </a:xfrm>
          <a:prstGeom prst="rect">
            <a:avLst/>
          </a:prstGeom>
        </p:spPr>
      </p:pic>
      <p:pic>
        <p:nvPicPr>
          <p:cNvPr id="20" name="Grafik 19">
            <a:extLst>
              <a:ext uri="{FF2B5EF4-FFF2-40B4-BE49-F238E27FC236}">
                <a16:creationId xmlns:a16="http://schemas.microsoft.com/office/drawing/2014/main" id="{84C89D20-948B-253A-6C61-80033DCDA2AF}"/>
              </a:ext>
            </a:extLst>
          </p:cNvPr>
          <p:cNvPicPr>
            <a:picLocks noChangeAspect="1"/>
          </p:cNvPicPr>
          <p:nvPr/>
        </p:nvPicPr>
        <p:blipFill>
          <a:blip r:embed="rId22"/>
          <a:stretch>
            <a:fillRect/>
          </a:stretch>
        </p:blipFill>
        <p:spPr>
          <a:xfrm>
            <a:off x="1923362" y="4066751"/>
            <a:ext cx="1905266" cy="952633"/>
          </a:xfrm>
          <a:prstGeom prst="rect">
            <a:avLst/>
          </a:prstGeom>
        </p:spPr>
      </p:pic>
      <p:pic>
        <p:nvPicPr>
          <p:cNvPr id="21" name="Grafik 20" descr="Ein Bild, das Text, Fernsehen, Person, Im Haus enthält.&#10;&#10;Automatisch generierte Beschreibung">
            <a:extLst>
              <a:ext uri="{FF2B5EF4-FFF2-40B4-BE49-F238E27FC236}">
                <a16:creationId xmlns:a16="http://schemas.microsoft.com/office/drawing/2014/main" id="{A9D10029-FA33-795F-D236-5F3952143AD7}"/>
              </a:ext>
            </a:extLst>
          </p:cNvPr>
          <p:cNvPicPr>
            <a:picLocks noChangeAspect="1"/>
          </p:cNvPicPr>
          <p:nvPr/>
        </p:nvPicPr>
        <p:blipFill>
          <a:blip r:embed="rId23"/>
          <a:stretch>
            <a:fillRect/>
          </a:stretch>
        </p:blipFill>
        <p:spPr>
          <a:xfrm>
            <a:off x="1923463" y="2928782"/>
            <a:ext cx="1905266" cy="952633"/>
          </a:xfrm>
          <a:prstGeom prst="rect">
            <a:avLst/>
          </a:prstGeom>
        </p:spPr>
      </p:pic>
      <p:pic>
        <p:nvPicPr>
          <p:cNvPr id="22" name="Grafik 21" descr="Ein Bild, das Person, Mann enthält.&#10;&#10;Automatisch generierte Beschreibung">
            <a:extLst>
              <a:ext uri="{FF2B5EF4-FFF2-40B4-BE49-F238E27FC236}">
                <a16:creationId xmlns:a16="http://schemas.microsoft.com/office/drawing/2014/main" id="{02C998D0-56F7-9C14-8EB7-C110D1F1EFE6}"/>
              </a:ext>
            </a:extLst>
          </p:cNvPr>
          <p:cNvPicPr>
            <a:picLocks noChangeAspect="1"/>
          </p:cNvPicPr>
          <p:nvPr/>
        </p:nvPicPr>
        <p:blipFill>
          <a:blip r:embed="rId24"/>
          <a:stretch>
            <a:fillRect/>
          </a:stretch>
        </p:blipFill>
        <p:spPr>
          <a:xfrm>
            <a:off x="1923362" y="1803898"/>
            <a:ext cx="1905266" cy="952633"/>
          </a:xfrm>
          <a:prstGeom prst="rect">
            <a:avLst/>
          </a:prstGeom>
        </p:spPr>
      </p:pic>
      <p:pic>
        <p:nvPicPr>
          <p:cNvPr id="23" name="Grafik 22" descr="Ein Bild, das Website enthält.&#10;&#10;Automatisch generierte Beschreibung">
            <a:extLst>
              <a:ext uri="{FF2B5EF4-FFF2-40B4-BE49-F238E27FC236}">
                <a16:creationId xmlns:a16="http://schemas.microsoft.com/office/drawing/2014/main" id="{6349E609-57DA-86BB-6206-FF70180AE258}"/>
              </a:ext>
            </a:extLst>
          </p:cNvPr>
          <p:cNvPicPr>
            <a:picLocks noChangeAspect="1"/>
          </p:cNvPicPr>
          <p:nvPr/>
        </p:nvPicPr>
        <p:blipFill>
          <a:blip r:embed="rId25"/>
          <a:stretch>
            <a:fillRect/>
          </a:stretch>
        </p:blipFill>
        <p:spPr>
          <a:xfrm>
            <a:off x="0" y="4066751"/>
            <a:ext cx="1905266" cy="952633"/>
          </a:xfrm>
          <a:prstGeom prst="rect">
            <a:avLst/>
          </a:prstGeom>
        </p:spPr>
      </p:pic>
      <p:pic>
        <p:nvPicPr>
          <p:cNvPr id="24" name="Grafik 23" descr="Ein Bild, das Diagramm enthält.&#10;&#10;Automatisch generierte Beschreibung">
            <a:extLst>
              <a:ext uri="{FF2B5EF4-FFF2-40B4-BE49-F238E27FC236}">
                <a16:creationId xmlns:a16="http://schemas.microsoft.com/office/drawing/2014/main" id="{0BD65470-B76B-5761-A873-BFFDBD796436}"/>
              </a:ext>
            </a:extLst>
          </p:cNvPr>
          <p:cNvPicPr>
            <a:picLocks noChangeAspect="1"/>
          </p:cNvPicPr>
          <p:nvPr/>
        </p:nvPicPr>
        <p:blipFill>
          <a:blip r:embed="rId26"/>
          <a:stretch>
            <a:fillRect/>
          </a:stretch>
        </p:blipFill>
        <p:spPr>
          <a:xfrm>
            <a:off x="7693448" y="1803898"/>
            <a:ext cx="1905266" cy="952633"/>
          </a:xfrm>
          <a:prstGeom prst="rect">
            <a:avLst/>
          </a:prstGeom>
        </p:spPr>
      </p:pic>
      <p:pic>
        <p:nvPicPr>
          <p:cNvPr id="25" name="Grafik 24" descr="Ein Bild, das Text enthält.&#10;&#10;Automatisch generierte Beschreibung">
            <a:extLst>
              <a:ext uri="{FF2B5EF4-FFF2-40B4-BE49-F238E27FC236}">
                <a16:creationId xmlns:a16="http://schemas.microsoft.com/office/drawing/2014/main" id="{668762A9-F041-F8F1-0200-5AFE2D8C635B}"/>
              </a:ext>
            </a:extLst>
          </p:cNvPr>
          <p:cNvPicPr>
            <a:picLocks noChangeAspect="1"/>
          </p:cNvPicPr>
          <p:nvPr/>
        </p:nvPicPr>
        <p:blipFill>
          <a:blip r:embed="rId27"/>
          <a:stretch>
            <a:fillRect/>
          </a:stretch>
        </p:blipFill>
        <p:spPr>
          <a:xfrm>
            <a:off x="0" y="5213894"/>
            <a:ext cx="1905266" cy="952633"/>
          </a:xfrm>
          <a:prstGeom prst="rect">
            <a:avLst/>
          </a:prstGeom>
        </p:spPr>
      </p:pic>
      <p:pic>
        <p:nvPicPr>
          <p:cNvPr id="26" name="Grafik 25">
            <a:extLst>
              <a:ext uri="{FF2B5EF4-FFF2-40B4-BE49-F238E27FC236}">
                <a16:creationId xmlns:a16="http://schemas.microsoft.com/office/drawing/2014/main" id="{CA84E99E-F6BD-984C-179C-2F7E786217C5}"/>
              </a:ext>
            </a:extLst>
          </p:cNvPr>
          <p:cNvPicPr>
            <a:picLocks noChangeAspect="1"/>
          </p:cNvPicPr>
          <p:nvPr/>
        </p:nvPicPr>
        <p:blipFill>
          <a:blip r:embed="rId28"/>
          <a:stretch>
            <a:fillRect/>
          </a:stretch>
        </p:blipFill>
        <p:spPr>
          <a:xfrm>
            <a:off x="0" y="1803898"/>
            <a:ext cx="1905266" cy="952633"/>
          </a:xfrm>
          <a:prstGeom prst="rect">
            <a:avLst/>
          </a:prstGeom>
        </p:spPr>
      </p:pic>
      <p:pic>
        <p:nvPicPr>
          <p:cNvPr id="27" name="Grafik 26">
            <a:extLst>
              <a:ext uri="{FF2B5EF4-FFF2-40B4-BE49-F238E27FC236}">
                <a16:creationId xmlns:a16="http://schemas.microsoft.com/office/drawing/2014/main" id="{62A59B49-9693-33D3-FFAA-E16DF42BD9F2}"/>
              </a:ext>
            </a:extLst>
          </p:cNvPr>
          <p:cNvPicPr>
            <a:picLocks noChangeAspect="1"/>
          </p:cNvPicPr>
          <p:nvPr/>
        </p:nvPicPr>
        <p:blipFill>
          <a:blip r:embed="rId29"/>
          <a:stretch>
            <a:fillRect/>
          </a:stretch>
        </p:blipFill>
        <p:spPr>
          <a:xfrm>
            <a:off x="0" y="2928782"/>
            <a:ext cx="1905266" cy="952633"/>
          </a:xfrm>
          <a:prstGeom prst="rect">
            <a:avLst/>
          </a:prstGeom>
        </p:spPr>
      </p:pic>
      <p:sp>
        <p:nvSpPr>
          <p:cNvPr id="30" name="Inhaltsplatzhalter 2">
            <a:extLst>
              <a:ext uri="{FF2B5EF4-FFF2-40B4-BE49-F238E27FC236}">
                <a16:creationId xmlns:a16="http://schemas.microsoft.com/office/drawing/2014/main" id="{AACEF43F-3121-5356-449A-B93A68CB0E11}"/>
              </a:ext>
            </a:extLst>
          </p:cNvPr>
          <p:cNvSpPr>
            <a:spLocks noGrp="1"/>
          </p:cNvSpPr>
          <p:nvPr>
            <p:ph sz="quarter" idx="10"/>
          </p:nvPr>
        </p:nvSpPr>
        <p:spPr>
          <a:xfrm>
            <a:off x="7545958" y="1507005"/>
            <a:ext cx="4239770" cy="378452"/>
          </a:xfrm>
        </p:spPr>
        <p:txBody>
          <a:bodyPr/>
          <a:lstStyle/>
          <a:p>
            <a:r>
              <a:rPr lang="en-US" sz="1600" dirty="0">
                <a:hlinkClick r:id="rId30"/>
              </a:rPr>
              <a:t>https://camaraproject.org/resources/</a:t>
            </a:r>
            <a:endParaRPr lang="en-US" sz="1600" dirty="0"/>
          </a:p>
        </p:txBody>
      </p:sp>
    </p:spTree>
    <p:extLst>
      <p:ext uri="{BB962C8B-B14F-4D97-AF65-F5344CB8AC3E}">
        <p14:creationId xmlns:p14="http://schemas.microsoft.com/office/powerpoint/2010/main" val="2111237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7F9AB5B-E170-10E2-507C-1FF538D51C21}"/>
              </a:ext>
            </a:extLst>
          </p:cNvPr>
          <p:cNvGraphicFramePr>
            <a:graphicFrameLocks noChangeAspect="1"/>
          </p:cNvGraphicFramePr>
          <p:nvPr>
            <p:custDataLst>
              <p:tags r:id="rId1"/>
            </p:custDataLst>
            <p:extLst>
              <p:ext uri="{D42A27DB-BD31-4B8C-83A1-F6EECF244321}">
                <p14:modId xmlns:p14="http://schemas.microsoft.com/office/powerpoint/2010/main" val="27293622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 name="think-cell data - do not delete" hidden="1">
                        <a:extLst>
                          <a:ext uri="{FF2B5EF4-FFF2-40B4-BE49-F238E27FC236}">
                            <a16:creationId xmlns:a16="http://schemas.microsoft.com/office/drawing/2014/main" id="{17F9AB5B-E170-10E2-507C-1FF538D51C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E06FBD7-94F0-D2F0-6614-90CF17890AF9}"/>
              </a:ext>
            </a:extLst>
          </p:cNvPr>
          <p:cNvSpPr>
            <a:spLocks noGrp="1"/>
          </p:cNvSpPr>
          <p:nvPr>
            <p:ph type="title"/>
          </p:nvPr>
        </p:nvSpPr>
        <p:spPr/>
        <p:txBody>
          <a:bodyPr vert="horz"/>
          <a:lstStyle/>
          <a:p>
            <a:r>
              <a:rPr lang="en-US" dirty="0"/>
              <a:t>CAMARA / Open Gateway</a:t>
            </a:r>
            <a:br>
              <a:rPr lang="en-US" dirty="0"/>
            </a:br>
            <a:r>
              <a:rPr lang="en-US" dirty="0"/>
              <a:t>API public launch status</a:t>
            </a:r>
          </a:p>
        </p:txBody>
      </p:sp>
      <p:sp>
        <p:nvSpPr>
          <p:cNvPr id="11" name="Google Shape;274;p20">
            <a:extLst>
              <a:ext uri="{FF2B5EF4-FFF2-40B4-BE49-F238E27FC236}">
                <a16:creationId xmlns:a16="http://schemas.microsoft.com/office/drawing/2014/main" id="{226FD77F-C452-4998-A0D1-8EE98BBC2F2F}"/>
              </a:ext>
            </a:extLst>
          </p:cNvPr>
          <p:cNvSpPr txBox="1"/>
          <p:nvPr/>
        </p:nvSpPr>
        <p:spPr>
          <a:xfrm>
            <a:off x="5968065" y="1652529"/>
            <a:ext cx="4241058" cy="2538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4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hlinkClick r:id="rId6"/>
              </a:rPr>
              <a:t>https://www.open-gateway.com/operators-map</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pic>
        <p:nvPicPr>
          <p:cNvPr id="4" name="Grafik 3">
            <a:extLst>
              <a:ext uri="{FF2B5EF4-FFF2-40B4-BE49-F238E27FC236}">
                <a16:creationId xmlns:a16="http://schemas.microsoft.com/office/drawing/2014/main" id="{64DC41A8-3160-03F3-2D40-8B2CDC9D717E}"/>
              </a:ext>
            </a:extLst>
          </p:cNvPr>
          <p:cNvPicPr>
            <a:picLocks noChangeAspect="1"/>
          </p:cNvPicPr>
          <p:nvPr/>
        </p:nvPicPr>
        <p:blipFill>
          <a:blip r:embed="rId7"/>
          <a:stretch>
            <a:fillRect/>
          </a:stretch>
        </p:blipFill>
        <p:spPr>
          <a:xfrm>
            <a:off x="1312951" y="1906329"/>
            <a:ext cx="8896172" cy="4287312"/>
          </a:xfrm>
          <a:prstGeom prst="rect">
            <a:avLst/>
          </a:prstGeom>
          <a:ln w="12700">
            <a:solidFill>
              <a:schemeClr val="tx1"/>
            </a:solidFill>
          </a:ln>
        </p:spPr>
      </p:pic>
    </p:spTree>
    <p:extLst>
      <p:ext uri="{BB962C8B-B14F-4D97-AF65-F5344CB8AC3E}">
        <p14:creationId xmlns:p14="http://schemas.microsoft.com/office/powerpoint/2010/main" val="1861357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7F9AB5B-E170-10E2-507C-1FF538D51C21}"/>
              </a:ext>
            </a:extLst>
          </p:cNvPr>
          <p:cNvGraphicFramePr>
            <a:graphicFrameLocks noChangeAspect="1"/>
          </p:cNvGraphicFramePr>
          <p:nvPr>
            <p:custDataLst>
              <p:tags r:id="rId1"/>
            </p:custDataLst>
            <p:extLst>
              <p:ext uri="{D42A27DB-BD31-4B8C-83A1-F6EECF244321}">
                <p14:modId xmlns:p14="http://schemas.microsoft.com/office/powerpoint/2010/main" val="9771818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 name="think-cell data - do not delete" hidden="1">
                        <a:extLst>
                          <a:ext uri="{FF2B5EF4-FFF2-40B4-BE49-F238E27FC236}">
                            <a16:creationId xmlns:a16="http://schemas.microsoft.com/office/drawing/2014/main" id="{17F9AB5B-E170-10E2-507C-1FF538D51C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E06FBD7-94F0-D2F0-6614-90CF17890AF9}"/>
              </a:ext>
            </a:extLst>
          </p:cNvPr>
          <p:cNvSpPr>
            <a:spLocks noGrp="1"/>
          </p:cNvSpPr>
          <p:nvPr>
            <p:ph type="title"/>
          </p:nvPr>
        </p:nvSpPr>
        <p:spPr/>
        <p:txBody>
          <a:bodyPr vert="horz"/>
          <a:lstStyle/>
          <a:p>
            <a:r>
              <a:rPr lang="en-US" dirty="0"/>
              <a:t>CAMARA / Open Gateway</a:t>
            </a:r>
            <a:br>
              <a:rPr lang="en-US" dirty="0"/>
            </a:br>
            <a:r>
              <a:rPr lang="en-US" dirty="0"/>
              <a:t>API public launch status</a:t>
            </a:r>
          </a:p>
        </p:txBody>
      </p:sp>
      <p:pic>
        <p:nvPicPr>
          <p:cNvPr id="5" name="Grafik 4">
            <a:extLst>
              <a:ext uri="{FF2B5EF4-FFF2-40B4-BE49-F238E27FC236}">
                <a16:creationId xmlns:a16="http://schemas.microsoft.com/office/drawing/2014/main" id="{02CB7FB9-C1A1-8C38-C41C-A36258C85089}"/>
              </a:ext>
            </a:extLst>
          </p:cNvPr>
          <p:cNvPicPr>
            <a:picLocks noChangeAspect="1"/>
          </p:cNvPicPr>
          <p:nvPr/>
        </p:nvPicPr>
        <p:blipFill>
          <a:blip r:embed="rId6"/>
          <a:stretch>
            <a:fillRect/>
          </a:stretch>
        </p:blipFill>
        <p:spPr>
          <a:xfrm>
            <a:off x="470014" y="1874497"/>
            <a:ext cx="7864475" cy="4328961"/>
          </a:xfrm>
          <a:prstGeom prst="rect">
            <a:avLst/>
          </a:prstGeom>
        </p:spPr>
      </p:pic>
      <p:sp>
        <p:nvSpPr>
          <p:cNvPr id="11" name="Google Shape;274;p20">
            <a:extLst>
              <a:ext uri="{FF2B5EF4-FFF2-40B4-BE49-F238E27FC236}">
                <a16:creationId xmlns:a16="http://schemas.microsoft.com/office/drawing/2014/main" id="{226FD77F-C452-4998-A0D1-8EE98BBC2F2F}"/>
              </a:ext>
            </a:extLst>
          </p:cNvPr>
          <p:cNvSpPr txBox="1"/>
          <p:nvPr/>
        </p:nvSpPr>
        <p:spPr>
          <a:xfrm>
            <a:off x="7281017" y="5368013"/>
            <a:ext cx="4241058" cy="2538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4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hlinkClick r:id="rId7"/>
              </a:rPr>
              <a:t>https://www.gsma.com/solutions-and-impact/gsma-open-gateway/open-gateway-public-launch-status/</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pic>
        <p:nvPicPr>
          <p:cNvPr id="13" name="Grafik 12">
            <a:extLst>
              <a:ext uri="{FF2B5EF4-FFF2-40B4-BE49-F238E27FC236}">
                <a16:creationId xmlns:a16="http://schemas.microsoft.com/office/drawing/2014/main" id="{58CAAB0E-D67D-DAA3-6515-EF7F5694A8C9}"/>
              </a:ext>
            </a:extLst>
          </p:cNvPr>
          <p:cNvPicPr>
            <a:picLocks noChangeAspect="1"/>
          </p:cNvPicPr>
          <p:nvPr/>
        </p:nvPicPr>
        <p:blipFill>
          <a:blip r:embed="rId8"/>
          <a:stretch>
            <a:fillRect/>
          </a:stretch>
        </p:blipFill>
        <p:spPr>
          <a:xfrm>
            <a:off x="8797930" y="3100684"/>
            <a:ext cx="2381708" cy="1947308"/>
          </a:xfrm>
          <a:prstGeom prst="rect">
            <a:avLst/>
          </a:prstGeom>
        </p:spPr>
      </p:pic>
      <p:sp>
        <p:nvSpPr>
          <p:cNvPr id="14" name="Freihandform: Form 13">
            <a:extLst>
              <a:ext uri="{FF2B5EF4-FFF2-40B4-BE49-F238E27FC236}">
                <a16:creationId xmlns:a16="http://schemas.microsoft.com/office/drawing/2014/main" id="{A39FB186-8C2E-CE04-5F9E-1CE4E186D78A}"/>
              </a:ext>
            </a:extLst>
          </p:cNvPr>
          <p:cNvSpPr/>
          <p:nvPr/>
        </p:nvSpPr>
        <p:spPr>
          <a:xfrm>
            <a:off x="8277447" y="3131288"/>
            <a:ext cx="526311" cy="1903228"/>
          </a:xfrm>
          <a:custGeom>
            <a:avLst/>
            <a:gdLst>
              <a:gd name="connsiteX0" fmla="*/ 0 w 526311"/>
              <a:gd name="connsiteY0" fmla="*/ 1020726 h 1903228"/>
              <a:gd name="connsiteX1" fmla="*/ 0 w 526311"/>
              <a:gd name="connsiteY1" fmla="*/ 1903228 h 1903228"/>
              <a:gd name="connsiteX2" fmla="*/ 526311 w 526311"/>
              <a:gd name="connsiteY2" fmla="*/ 1897912 h 1903228"/>
              <a:gd name="connsiteX3" fmla="*/ 526311 w 526311"/>
              <a:gd name="connsiteY3" fmla="*/ 0 h 1903228"/>
              <a:gd name="connsiteX4" fmla="*/ 0 w 526311"/>
              <a:gd name="connsiteY4" fmla="*/ 1020726 h 1903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11" h="1903228">
                <a:moveTo>
                  <a:pt x="0" y="1020726"/>
                </a:moveTo>
                <a:lnTo>
                  <a:pt x="0" y="1903228"/>
                </a:lnTo>
                <a:lnTo>
                  <a:pt x="526311" y="1897912"/>
                </a:lnTo>
                <a:lnTo>
                  <a:pt x="526311" y="0"/>
                </a:lnTo>
                <a:lnTo>
                  <a:pt x="0" y="1020726"/>
                </a:lnTo>
                <a:close/>
              </a:path>
            </a:pathLst>
          </a:cu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7179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C307EED-B66B-C28C-65FE-8DC20F91A16D}"/>
              </a:ext>
            </a:extLst>
          </p:cNvPr>
          <p:cNvGraphicFramePr>
            <a:graphicFrameLocks noChangeAspect="1"/>
          </p:cNvGraphicFramePr>
          <p:nvPr>
            <p:custDataLst>
              <p:tags r:id="rId1"/>
            </p:custDataLst>
            <p:extLst>
              <p:ext uri="{D42A27DB-BD31-4B8C-83A1-F6EECF244321}">
                <p14:modId xmlns:p14="http://schemas.microsoft.com/office/powerpoint/2010/main" val="2791574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Objekt 4" hidden="1">
                        <a:extLst>
                          <a:ext uri="{FF2B5EF4-FFF2-40B4-BE49-F238E27FC236}">
                            <a16:creationId xmlns:a16="http://schemas.microsoft.com/office/drawing/2014/main" id="{1C307EED-B66B-C28C-65FE-8DC20F91A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79C308F-7AE2-4082-5B3F-E22E8ABAAFDD}"/>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br>
              <a:rPr lang="de-DE" dirty="0"/>
            </a:br>
            <a:endParaRPr lang="de-DE" dirty="0"/>
          </a:p>
        </p:txBody>
      </p:sp>
      <p:sp>
        <p:nvSpPr>
          <p:cNvPr id="3" name="Inhaltsplatzhalter 2">
            <a:extLst>
              <a:ext uri="{FF2B5EF4-FFF2-40B4-BE49-F238E27FC236}">
                <a16:creationId xmlns:a16="http://schemas.microsoft.com/office/drawing/2014/main" id="{467DB4B6-08B5-6E31-3876-E71B4F938CB9}"/>
              </a:ext>
            </a:extLst>
          </p:cNvPr>
          <p:cNvSpPr>
            <a:spLocks noGrp="1"/>
          </p:cNvSpPr>
          <p:nvPr>
            <p:ph sz="quarter" idx="10"/>
          </p:nvPr>
        </p:nvSpPr>
        <p:spPr>
          <a:xfrm>
            <a:off x="444373" y="2147799"/>
            <a:ext cx="10944225" cy="3684831"/>
          </a:xfrm>
        </p:spPr>
        <p:txBody>
          <a:bodyPr/>
          <a:lstStyle/>
          <a:p>
            <a:pPr algn="ctr"/>
            <a:r>
              <a:rPr lang="en-US" sz="2400" dirty="0">
                <a:latin typeface="Montserrat SemiBold" panose="00000700000000000000" pitchFamily="2" charset="0"/>
              </a:rPr>
              <a:t>Telco network capabilities </a:t>
            </a:r>
            <a:r>
              <a:rPr lang="en-US" sz="2400" dirty="0"/>
              <a:t>are functions partly available already in 4G but new and much more powerful in the 5G network. These functions enable to get information out of the network but also to configure the network. </a:t>
            </a:r>
          </a:p>
          <a:p>
            <a:pPr algn="ctr"/>
            <a:r>
              <a:rPr lang="en-US" sz="2400" dirty="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p>
        </p:txBody>
      </p:sp>
    </p:spTree>
    <p:extLst>
      <p:ext uri="{BB962C8B-B14F-4D97-AF65-F5344CB8AC3E}">
        <p14:creationId xmlns:p14="http://schemas.microsoft.com/office/powerpoint/2010/main" val="2872167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4C9B982-3FB3-A695-9B89-8EDA71A2E5AE}"/>
              </a:ext>
            </a:extLst>
          </p:cNvPr>
          <p:cNvGraphicFramePr>
            <a:graphicFrameLocks noChangeAspect="1"/>
          </p:cNvGraphicFramePr>
          <p:nvPr>
            <p:custDataLst>
              <p:tags r:id="rId1"/>
            </p:custDataLst>
            <p:extLst>
              <p:ext uri="{D42A27DB-BD31-4B8C-83A1-F6EECF244321}">
                <p14:modId xmlns:p14="http://schemas.microsoft.com/office/powerpoint/2010/main" val="25184826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7" name="think-cell data - do not delete" hidden="1">
                        <a:extLst>
                          <a:ext uri="{FF2B5EF4-FFF2-40B4-BE49-F238E27FC236}">
                            <a16:creationId xmlns:a16="http://schemas.microsoft.com/office/drawing/2014/main" id="{A4C9B982-3FB3-A695-9B89-8EDA71A2E5A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endParaRPr lang="de-DE" dirty="0"/>
          </a:p>
        </p:txBody>
      </p:sp>
      <p:sp>
        <p:nvSpPr>
          <p:cNvPr id="4" name="Textfeld 15">
            <a:extLst>
              <a:ext uri="{FF2B5EF4-FFF2-40B4-BE49-F238E27FC236}">
                <a16:creationId xmlns:a16="http://schemas.microsoft.com/office/drawing/2014/main" id="{5381FE7F-E2D1-FA08-C8F7-705D0BF12B5C}"/>
              </a:ext>
            </a:extLst>
          </p:cNvPr>
          <p:cNvSpPr txBox="1"/>
          <p:nvPr/>
        </p:nvSpPr>
        <p:spPr>
          <a:xfrm>
            <a:off x="521184" y="4224838"/>
            <a:ext cx="3316614"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Quality on Demand / Traffic influence</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Enable augmented reality</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sp>
        <p:nvSpPr>
          <p:cNvPr id="5" name="Textfeld 18">
            <a:extLst>
              <a:ext uri="{FF2B5EF4-FFF2-40B4-BE49-F238E27FC236}">
                <a16:creationId xmlns:a16="http://schemas.microsoft.com/office/drawing/2014/main" id="{47591CE7-9F62-19D4-3E29-03F2B9811230}"/>
              </a:ext>
            </a:extLst>
          </p:cNvPr>
          <p:cNvSpPr txBox="1"/>
          <p:nvPr/>
        </p:nvSpPr>
        <p:spPr>
          <a:xfrm>
            <a:off x="4330365" y="4224838"/>
            <a:ext cx="2774799"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Wake up UEs</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Support low energy IoT devices</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sp>
        <p:nvSpPr>
          <p:cNvPr id="6" name="Textfeld 19">
            <a:extLst>
              <a:ext uri="{FF2B5EF4-FFF2-40B4-BE49-F238E27FC236}">
                <a16:creationId xmlns:a16="http://schemas.microsoft.com/office/drawing/2014/main" id="{D45EABAC-A505-6CB3-5A83-9D6518FF4D8B}"/>
              </a:ext>
            </a:extLst>
          </p:cNvPr>
          <p:cNvSpPr txBox="1"/>
          <p:nvPr/>
        </p:nvSpPr>
        <p:spPr>
          <a:xfrm>
            <a:off x="7898247" y="4224838"/>
            <a:ext cx="2800447"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Block UEs in geographic region</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Crisis management</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pic>
        <p:nvPicPr>
          <p:cNvPr id="7" name="Grafik 9">
            <a:extLst>
              <a:ext uri="{FF2B5EF4-FFF2-40B4-BE49-F238E27FC236}">
                <a16:creationId xmlns:a16="http://schemas.microsoft.com/office/drawing/2014/main" id="{61E0EF97-7B16-60C6-41A3-7E1BBC9BB4E2}"/>
              </a:ext>
            </a:extLst>
          </p:cNvPr>
          <p:cNvPicPr preferRelativeResize="0">
            <a:picLocks/>
          </p:cNvPicPr>
          <p:nvPr/>
        </p:nvPicPr>
        <p:blipFill>
          <a:blip r:embed="rId6"/>
          <a:stretch>
            <a:fillRect/>
          </a:stretch>
        </p:blipFill>
        <p:spPr>
          <a:xfrm>
            <a:off x="7588967" y="4710911"/>
            <a:ext cx="3402188" cy="1360875"/>
          </a:xfrm>
          <a:prstGeom prst="rect">
            <a:avLst/>
          </a:prstGeom>
        </p:spPr>
      </p:pic>
      <p:pic>
        <p:nvPicPr>
          <p:cNvPr id="8" name="Grafik 10">
            <a:extLst>
              <a:ext uri="{FF2B5EF4-FFF2-40B4-BE49-F238E27FC236}">
                <a16:creationId xmlns:a16="http://schemas.microsoft.com/office/drawing/2014/main" id="{A0F70CDB-274E-925C-8497-C922D63DB8AF}"/>
              </a:ext>
            </a:extLst>
          </p:cNvPr>
          <p:cNvPicPr preferRelativeResize="0">
            <a:picLocks/>
          </p:cNvPicPr>
          <p:nvPr/>
        </p:nvPicPr>
        <p:blipFill>
          <a:blip r:embed="rId7"/>
          <a:stretch>
            <a:fillRect/>
          </a:stretch>
        </p:blipFill>
        <p:spPr>
          <a:xfrm>
            <a:off x="4016670" y="4710911"/>
            <a:ext cx="3402188" cy="1360875"/>
          </a:xfrm>
          <a:prstGeom prst="rect">
            <a:avLst/>
          </a:prstGeom>
        </p:spPr>
      </p:pic>
      <p:pic>
        <p:nvPicPr>
          <p:cNvPr id="9" name="Grafik 12">
            <a:extLst>
              <a:ext uri="{FF2B5EF4-FFF2-40B4-BE49-F238E27FC236}">
                <a16:creationId xmlns:a16="http://schemas.microsoft.com/office/drawing/2014/main" id="{18CDE953-362F-DA62-E76E-A49BA473AB9B}"/>
              </a:ext>
            </a:extLst>
          </p:cNvPr>
          <p:cNvPicPr preferRelativeResize="0">
            <a:picLocks/>
          </p:cNvPicPr>
          <p:nvPr/>
        </p:nvPicPr>
        <p:blipFill>
          <a:blip r:embed="rId8"/>
          <a:stretch>
            <a:fillRect/>
          </a:stretch>
        </p:blipFill>
        <p:spPr>
          <a:xfrm>
            <a:off x="444373" y="4710911"/>
            <a:ext cx="3402188" cy="1360875"/>
          </a:xfrm>
          <a:prstGeom prst="rect">
            <a:avLst/>
          </a:prstGeom>
        </p:spPr>
      </p:pic>
      <p:pic>
        <p:nvPicPr>
          <p:cNvPr id="10" name="Grafik 21">
            <a:extLst>
              <a:ext uri="{FF2B5EF4-FFF2-40B4-BE49-F238E27FC236}">
                <a16:creationId xmlns:a16="http://schemas.microsoft.com/office/drawing/2014/main" id="{570D393B-4062-92ED-16AD-0A1B1C8FBD15}"/>
              </a:ext>
            </a:extLst>
          </p:cNvPr>
          <p:cNvPicPr preferRelativeResize="0">
            <a:picLocks/>
          </p:cNvPicPr>
          <p:nvPr/>
        </p:nvPicPr>
        <p:blipFill>
          <a:blip r:embed="rId9"/>
          <a:stretch>
            <a:fillRect/>
          </a:stretch>
        </p:blipFill>
        <p:spPr>
          <a:xfrm>
            <a:off x="478395" y="2477951"/>
            <a:ext cx="3402188" cy="1360875"/>
          </a:xfrm>
          <a:prstGeom prst="rect">
            <a:avLst/>
          </a:prstGeom>
        </p:spPr>
      </p:pic>
      <p:sp>
        <p:nvSpPr>
          <p:cNvPr id="11" name="Textfeld 22">
            <a:extLst>
              <a:ext uri="{FF2B5EF4-FFF2-40B4-BE49-F238E27FC236}">
                <a16:creationId xmlns:a16="http://schemas.microsoft.com/office/drawing/2014/main" id="{EF1DCD64-9F85-51CA-9633-6A9131F603DB}"/>
              </a:ext>
            </a:extLst>
          </p:cNvPr>
          <p:cNvSpPr txBox="1"/>
          <p:nvPr/>
        </p:nvSpPr>
        <p:spPr>
          <a:xfrm>
            <a:off x="501945" y="1983615"/>
            <a:ext cx="3355086"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Reachability and Location of UEs</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Identify (last known) location of drone</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pic>
        <p:nvPicPr>
          <p:cNvPr id="12" name="Grafik 23">
            <a:extLst>
              <a:ext uri="{FF2B5EF4-FFF2-40B4-BE49-F238E27FC236}">
                <a16:creationId xmlns:a16="http://schemas.microsoft.com/office/drawing/2014/main" id="{AAE98319-A61E-5A0B-0CB3-8CC729EB23E5}"/>
              </a:ext>
            </a:extLst>
          </p:cNvPr>
          <p:cNvPicPr preferRelativeResize="0">
            <a:picLocks/>
          </p:cNvPicPr>
          <p:nvPr/>
        </p:nvPicPr>
        <p:blipFill>
          <a:blip r:embed="rId10"/>
          <a:stretch>
            <a:fillRect/>
          </a:stretch>
        </p:blipFill>
        <p:spPr>
          <a:xfrm>
            <a:off x="4016670" y="2477951"/>
            <a:ext cx="3402188" cy="1360875"/>
          </a:xfrm>
          <a:prstGeom prst="rect">
            <a:avLst/>
          </a:prstGeom>
        </p:spPr>
      </p:pic>
      <p:sp>
        <p:nvSpPr>
          <p:cNvPr id="13" name="Textfeld 24">
            <a:extLst>
              <a:ext uri="{FF2B5EF4-FFF2-40B4-BE49-F238E27FC236}">
                <a16:creationId xmlns:a16="http://schemas.microsoft.com/office/drawing/2014/main" id="{47EF9821-6B40-96BE-F601-452793392B6F}"/>
              </a:ext>
            </a:extLst>
          </p:cNvPr>
          <p:cNvSpPr txBox="1"/>
          <p:nvPr/>
        </p:nvSpPr>
        <p:spPr>
          <a:xfrm>
            <a:off x="4384866" y="1991879"/>
            <a:ext cx="2665793"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 of UEs in geographic region</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Traffic jam or Corona warning</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sp>
        <p:nvSpPr>
          <p:cNvPr id="14" name="Textfeld 26">
            <a:extLst>
              <a:ext uri="{FF2B5EF4-FFF2-40B4-BE49-F238E27FC236}">
                <a16:creationId xmlns:a16="http://schemas.microsoft.com/office/drawing/2014/main" id="{6D3E3D75-1EE0-FD8E-ADB0-762B4BD2E1F9}"/>
              </a:ext>
            </a:extLst>
          </p:cNvPr>
          <p:cNvSpPr txBox="1"/>
          <p:nvPr/>
        </p:nvSpPr>
        <p:spPr>
          <a:xfrm>
            <a:off x="7512775" y="2000398"/>
            <a:ext cx="3486532"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 of UEs in slice, network congestion</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Adapt resolution for video transmission</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pic>
        <p:nvPicPr>
          <p:cNvPr id="15" name="Grafik 6">
            <a:extLst>
              <a:ext uri="{FF2B5EF4-FFF2-40B4-BE49-F238E27FC236}">
                <a16:creationId xmlns:a16="http://schemas.microsoft.com/office/drawing/2014/main" id="{3971D4E5-CFD9-2C45-F2D7-7C7F784105B1}"/>
              </a:ext>
            </a:extLst>
          </p:cNvPr>
          <p:cNvPicPr preferRelativeResize="0">
            <a:picLocks/>
          </p:cNvPicPr>
          <p:nvPr/>
        </p:nvPicPr>
        <p:blipFill>
          <a:blip r:embed="rId11"/>
          <a:stretch>
            <a:fillRect/>
          </a:stretch>
        </p:blipFill>
        <p:spPr>
          <a:xfrm>
            <a:off x="7597377" y="2486471"/>
            <a:ext cx="3402188" cy="1360875"/>
          </a:xfrm>
          <a:prstGeom prst="rect">
            <a:avLst/>
          </a:prstGeom>
        </p:spPr>
      </p:pic>
    </p:spTree>
    <p:extLst>
      <p:ext uri="{BB962C8B-B14F-4D97-AF65-F5344CB8AC3E}">
        <p14:creationId xmlns:p14="http://schemas.microsoft.com/office/powerpoint/2010/main" val="3790009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4C9B982-3FB3-A695-9B89-8EDA71A2E5AE}"/>
              </a:ext>
            </a:extLst>
          </p:cNvPr>
          <p:cNvGraphicFramePr>
            <a:graphicFrameLocks noChangeAspect="1"/>
          </p:cNvGraphicFramePr>
          <p:nvPr>
            <p:custDataLst>
              <p:tags r:id="rId1"/>
            </p:custDataLst>
            <p:extLst>
              <p:ext uri="{D42A27DB-BD31-4B8C-83A1-F6EECF244321}">
                <p14:modId xmlns:p14="http://schemas.microsoft.com/office/powerpoint/2010/main" val="10105763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7" name="think-cell data - do not delete" hidden="1">
                        <a:extLst>
                          <a:ext uri="{FF2B5EF4-FFF2-40B4-BE49-F238E27FC236}">
                            <a16:creationId xmlns:a16="http://schemas.microsoft.com/office/drawing/2014/main" id="{A4C9B982-3FB3-A695-9B89-8EDA71A2E5A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de-DE" dirty="0"/>
              <a:t>Potential Business Use Cases</a:t>
            </a:r>
          </a:p>
        </p:txBody>
      </p:sp>
      <p:sp>
        <p:nvSpPr>
          <p:cNvPr id="58" name="Google Shape;748;p86">
            <a:extLst>
              <a:ext uri="{FF2B5EF4-FFF2-40B4-BE49-F238E27FC236}">
                <a16:creationId xmlns:a16="http://schemas.microsoft.com/office/drawing/2014/main" id="{CA00BA63-03B6-269A-B721-4CDA1B6E6F90}"/>
              </a:ext>
            </a:extLst>
          </p:cNvPr>
          <p:cNvSpPr/>
          <p:nvPr/>
        </p:nvSpPr>
        <p:spPr>
          <a:xfrm>
            <a:off x="509134" y="1975181"/>
            <a:ext cx="1582600" cy="3605449"/>
          </a:xfrm>
          <a:prstGeom prst="roundRect">
            <a:avLst>
              <a:gd name="adj" fmla="val 9433"/>
            </a:avLst>
          </a:prstGeom>
          <a:solidFill>
            <a:schemeClr val="accent2"/>
          </a:solidFill>
          <a:ln>
            <a:noFill/>
          </a:ln>
        </p:spPr>
        <p:txBody>
          <a:bodyPr spcFirstLastPara="1" wrap="square" lIns="42667" tIns="121933" rIns="30467" bIns="60967" anchor="t" anchorCtr="0">
            <a:noAutofit/>
          </a:bodyPr>
          <a:lstStyle/>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p:txBody>
      </p:sp>
      <p:sp>
        <p:nvSpPr>
          <p:cNvPr id="59" name="Google Shape;749;p86">
            <a:extLst>
              <a:ext uri="{FF2B5EF4-FFF2-40B4-BE49-F238E27FC236}">
                <a16:creationId xmlns:a16="http://schemas.microsoft.com/office/drawing/2014/main" id="{2A803750-CECB-0308-A5FC-6CB7B1DF9FC6}"/>
              </a:ext>
            </a:extLst>
          </p:cNvPr>
          <p:cNvSpPr txBox="1"/>
          <p:nvPr/>
        </p:nvSpPr>
        <p:spPr>
          <a:xfrm>
            <a:off x="511972" y="1983948"/>
            <a:ext cx="1604200" cy="461624"/>
          </a:xfrm>
          <a:prstGeom prst="rect">
            <a:avLst/>
          </a:prstGeom>
          <a:noFill/>
          <a:ln>
            <a:noFill/>
          </a:ln>
        </p:spPr>
        <p:txBody>
          <a:bodyPr spcFirstLastPara="1" wrap="square" lIns="60950" tIns="121900" rIns="60950" bIns="121900" anchor="t" anchorCtr="0">
            <a:spAutoFit/>
          </a:bodyPr>
          <a:lstStyle/>
          <a:p>
            <a:pPr algn="ctr"/>
            <a:r>
              <a:rPr lang="de-DE" sz="1400" b="1" dirty="0">
                <a:solidFill>
                  <a:schemeClr val="lt1"/>
                </a:solidFill>
                <a:latin typeface="Montserrat Light" panose="00000400000000000000" pitchFamily="2" charset="0"/>
                <a:ea typeface="Montserrat SemiBold"/>
                <a:cs typeface="Montserrat SemiBold"/>
                <a:sym typeface="Montserrat SemiBold"/>
              </a:rPr>
              <a:t>Fraud</a:t>
            </a:r>
          </a:p>
        </p:txBody>
      </p:sp>
      <p:sp>
        <p:nvSpPr>
          <p:cNvPr id="60" name="Google Shape;750;p86">
            <a:extLst>
              <a:ext uri="{FF2B5EF4-FFF2-40B4-BE49-F238E27FC236}">
                <a16:creationId xmlns:a16="http://schemas.microsoft.com/office/drawing/2014/main" id="{1AAF6E4A-F87E-824F-C41F-9335E13D6705}"/>
              </a:ext>
            </a:extLst>
          </p:cNvPr>
          <p:cNvSpPr txBox="1"/>
          <p:nvPr/>
        </p:nvSpPr>
        <p:spPr>
          <a:xfrm>
            <a:off x="509163" y="3718806"/>
            <a:ext cx="1584200" cy="1261844"/>
          </a:xfrm>
          <a:prstGeom prst="rect">
            <a:avLst/>
          </a:prstGeom>
          <a:noFill/>
          <a:ln>
            <a:noFill/>
          </a:ln>
        </p:spPr>
        <p:txBody>
          <a:bodyPr spcFirstLastPara="1" wrap="square" lIns="121900" tIns="121900" rIns="121900" bIns="121900" anchor="t" anchorCtr="0">
            <a:spAutoFit/>
          </a:bodyPr>
          <a:lstStyle/>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Secure Auth</a:t>
            </a:r>
          </a:p>
          <a:p>
            <a:pPr algn="ctr">
              <a:spcBef>
                <a:spcPts val="400"/>
              </a:spcBef>
            </a:pPr>
            <a:endParaRPr lang="de-DE" sz="1400" dirty="0">
              <a:solidFill>
                <a:schemeClr val="lt1"/>
              </a:solidFill>
              <a:latin typeface="Montserrat Light" panose="00000400000000000000" pitchFamily="2" charset="0"/>
              <a:ea typeface="Montserrat Light"/>
              <a:cs typeface="Montserrat Light"/>
              <a:sym typeface="Montserrat SemiBold"/>
            </a:endParaRP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Fraud </a:t>
            </a:r>
            <a:r>
              <a:rPr lang="de-DE" sz="1400" dirty="0" err="1">
                <a:solidFill>
                  <a:schemeClr val="lt1"/>
                </a:solidFill>
                <a:latin typeface="Montserrat Light" panose="00000400000000000000" pitchFamily="2" charset="0"/>
                <a:ea typeface="Montserrat Light"/>
                <a:cs typeface="Montserrat Light"/>
                <a:sym typeface="Montserrat SemiBold"/>
              </a:rPr>
              <a:t>Prevention</a:t>
            </a:r>
            <a:endParaRPr lang="de-DE" sz="1400" dirty="0">
              <a:solidFill>
                <a:schemeClr val="lt1"/>
              </a:solidFill>
              <a:latin typeface="Montserrat Light" panose="00000400000000000000" pitchFamily="2" charset="0"/>
              <a:ea typeface="Montserrat Light"/>
              <a:cs typeface="Montserrat Light"/>
              <a:sym typeface="Montserrat Light"/>
            </a:endParaRPr>
          </a:p>
        </p:txBody>
      </p:sp>
      <p:pic>
        <p:nvPicPr>
          <p:cNvPr id="61" name="Google Shape;751;p86">
            <a:extLst>
              <a:ext uri="{FF2B5EF4-FFF2-40B4-BE49-F238E27FC236}">
                <a16:creationId xmlns:a16="http://schemas.microsoft.com/office/drawing/2014/main" id="{266FE9E9-3243-0623-D7D6-39E6753F41AD}"/>
              </a:ext>
            </a:extLst>
          </p:cNvPr>
          <p:cNvPicPr preferRelativeResize="0"/>
          <p:nvPr/>
        </p:nvPicPr>
        <p:blipFill rotWithShape="1">
          <a:blip r:embed="rId6">
            <a:alphaModFix/>
          </a:blip>
          <a:srcRect l="24316" t="21186" r="23412" b="26859"/>
          <a:stretch/>
        </p:blipFill>
        <p:spPr>
          <a:xfrm>
            <a:off x="521903" y="2672965"/>
            <a:ext cx="1557043" cy="1031433"/>
          </a:xfrm>
          <a:prstGeom prst="rect">
            <a:avLst/>
          </a:prstGeom>
          <a:noFill/>
          <a:ln>
            <a:noFill/>
          </a:ln>
        </p:spPr>
      </p:pic>
      <p:sp>
        <p:nvSpPr>
          <p:cNvPr id="62" name="Rechteck: abgerundete Ecken 61">
            <a:extLst>
              <a:ext uri="{FF2B5EF4-FFF2-40B4-BE49-F238E27FC236}">
                <a16:creationId xmlns:a16="http://schemas.microsoft.com/office/drawing/2014/main" id="{13AEF3D5-34C0-E160-5958-C1BFE1487031}"/>
              </a:ext>
            </a:extLst>
          </p:cNvPr>
          <p:cNvSpPr/>
          <p:nvPr/>
        </p:nvSpPr>
        <p:spPr>
          <a:xfrm>
            <a:off x="528806" y="5658743"/>
            <a:ext cx="1582601" cy="570043"/>
          </a:xfrm>
          <a:prstGeom prst="round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Light" panose="00000400000000000000" pitchFamily="2" charset="0"/>
            </a:endParaRPr>
          </a:p>
        </p:txBody>
      </p:sp>
      <p:sp>
        <p:nvSpPr>
          <p:cNvPr id="63" name="Google Shape;2927;p16">
            <a:extLst>
              <a:ext uri="{FF2B5EF4-FFF2-40B4-BE49-F238E27FC236}">
                <a16:creationId xmlns:a16="http://schemas.microsoft.com/office/drawing/2014/main" id="{6E9B3F5C-289C-8AC1-DC22-6346149515E2}"/>
              </a:ext>
            </a:extLst>
          </p:cNvPr>
          <p:cNvSpPr/>
          <p:nvPr/>
        </p:nvSpPr>
        <p:spPr>
          <a:xfrm>
            <a:off x="559850" y="5770679"/>
            <a:ext cx="1495577" cy="380144"/>
          </a:xfrm>
          <a:prstGeom prst="rect">
            <a:avLst/>
          </a:prstGeom>
          <a:noFill/>
          <a:ln w="19050" cap="flat" cmpd="sng">
            <a:noFill/>
            <a:prstDash val="solid"/>
            <a:miter lim="800000"/>
            <a:headEnd type="none" w="sm" len="sm"/>
            <a:tailEnd type="none" w="sm" len="sm"/>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de-DE" sz="1400" b="1" u="none" strike="noStrike" cap="none" dirty="0" err="1">
                <a:latin typeface="Montserrat Light" panose="00000400000000000000" pitchFamily="2" charset="0"/>
                <a:ea typeface="Montserrat Light"/>
                <a:cs typeface="Montserrat Light"/>
                <a:sym typeface="Montserrat Light"/>
              </a:rPr>
              <a:t>Number</a:t>
            </a:r>
            <a:r>
              <a:rPr lang="de-DE" sz="1400" b="1" dirty="0">
                <a:latin typeface="Montserrat Light" panose="00000400000000000000" pitchFamily="2" charset="0"/>
                <a:ea typeface="Montserrat Light"/>
                <a:cs typeface="Montserrat Light"/>
                <a:sym typeface="Montserrat Light"/>
              </a:rPr>
              <a:t> </a:t>
            </a:r>
            <a:r>
              <a:rPr lang="de-DE" sz="1400" b="1" dirty="0" err="1">
                <a:latin typeface="Montserrat Light" panose="00000400000000000000" pitchFamily="2" charset="0"/>
                <a:ea typeface="Montserrat Light"/>
                <a:cs typeface="Montserrat Light"/>
                <a:sym typeface="Montserrat Light"/>
              </a:rPr>
              <a:t>Verify</a:t>
            </a:r>
            <a:r>
              <a:rPr lang="de-DE" sz="1400" b="1" dirty="0">
                <a:latin typeface="Montserrat Light" panose="00000400000000000000" pitchFamily="2" charset="0"/>
                <a:ea typeface="Montserrat Light"/>
                <a:cs typeface="Montserrat Light"/>
                <a:sym typeface="Montserrat Light"/>
              </a:rPr>
              <a:t>, Sim Swap, etc.</a:t>
            </a:r>
            <a:endParaRPr lang="de-DE" sz="1400" b="0" u="none" strike="noStrike" cap="none" dirty="0">
              <a:latin typeface="Montserrat Light" panose="00000400000000000000" pitchFamily="2" charset="0"/>
              <a:ea typeface="Montserrat Light"/>
              <a:cs typeface="Montserrat Light"/>
              <a:sym typeface="Montserrat Light"/>
            </a:endParaRPr>
          </a:p>
        </p:txBody>
      </p:sp>
      <p:sp>
        <p:nvSpPr>
          <p:cNvPr id="64" name="Google Shape;748;p86">
            <a:extLst>
              <a:ext uri="{FF2B5EF4-FFF2-40B4-BE49-F238E27FC236}">
                <a16:creationId xmlns:a16="http://schemas.microsoft.com/office/drawing/2014/main" id="{1663FBA6-76AD-A6BE-40BB-13DC0AD61E5F}"/>
              </a:ext>
            </a:extLst>
          </p:cNvPr>
          <p:cNvSpPr/>
          <p:nvPr/>
        </p:nvSpPr>
        <p:spPr>
          <a:xfrm>
            <a:off x="4023275" y="1975181"/>
            <a:ext cx="1582600" cy="3605449"/>
          </a:xfrm>
          <a:prstGeom prst="roundRect">
            <a:avLst>
              <a:gd name="adj" fmla="val 9433"/>
            </a:avLst>
          </a:prstGeom>
          <a:solidFill>
            <a:schemeClr val="accent2"/>
          </a:solidFill>
          <a:ln>
            <a:noFill/>
          </a:ln>
        </p:spPr>
        <p:txBody>
          <a:bodyPr spcFirstLastPara="1" wrap="square" lIns="42667" tIns="121933" rIns="30467" bIns="60967" anchor="t" anchorCtr="0">
            <a:noAutofit/>
          </a:bodyPr>
          <a:lstStyle/>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p:txBody>
      </p:sp>
      <p:sp>
        <p:nvSpPr>
          <p:cNvPr id="65" name="Google Shape;749;p86">
            <a:extLst>
              <a:ext uri="{FF2B5EF4-FFF2-40B4-BE49-F238E27FC236}">
                <a16:creationId xmlns:a16="http://schemas.microsoft.com/office/drawing/2014/main" id="{B9066D08-33F6-9C91-C70B-98A839ACD727}"/>
              </a:ext>
            </a:extLst>
          </p:cNvPr>
          <p:cNvSpPr txBox="1"/>
          <p:nvPr/>
        </p:nvSpPr>
        <p:spPr>
          <a:xfrm>
            <a:off x="4026113" y="1983948"/>
            <a:ext cx="1604200" cy="677068"/>
          </a:xfrm>
          <a:prstGeom prst="rect">
            <a:avLst/>
          </a:prstGeom>
          <a:noFill/>
          <a:ln>
            <a:noFill/>
          </a:ln>
        </p:spPr>
        <p:txBody>
          <a:bodyPr spcFirstLastPara="1" wrap="square" lIns="60950" tIns="121900" rIns="60950" bIns="121900" anchor="t" anchorCtr="0">
            <a:spAutoFit/>
          </a:bodyPr>
          <a:lstStyle/>
          <a:p>
            <a:pPr algn="ctr"/>
            <a:r>
              <a:rPr lang="de-DE" sz="1400" b="1" dirty="0">
                <a:solidFill>
                  <a:schemeClr val="lt1"/>
                </a:solidFill>
                <a:latin typeface="Montserrat Light" panose="00000400000000000000" pitchFamily="2" charset="0"/>
                <a:ea typeface="Montserrat SemiBold"/>
                <a:cs typeface="Montserrat SemiBold"/>
                <a:sym typeface="Montserrat SemiBold"/>
              </a:rPr>
              <a:t>Enhanced </a:t>
            </a:r>
            <a:r>
              <a:rPr lang="de-DE" sz="1400" b="1" dirty="0" err="1">
                <a:solidFill>
                  <a:schemeClr val="lt1"/>
                </a:solidFill>
                <a:latin typeface="Montserrat Light" panose="00000400000000000000" pitchFamily="2" charset="0"/>
                <a:ea typeface="Montserrat SemiBold"/>
                <a:cs typeface="Montserrat SemiBold"/>
                <a:sym typeface="Montserrat SemiBold"/>
              </a:rPr>
              <a:t>communication</a:t>
            </a:r>
            <a:endParaRPr lang="de-DE" sz="1400" b="1" dirty="0">
              <a:solidFill>
                <a:schemeClr val="lt1"/>
              </a:solidFill>
              <a:latin typeface="Montserrat Light" panose="00000400000000000000" pitchFamily="2" charset="0"/>
              <a:ea typeface="Montserrat SemiBold"/>
              <a:cs typeface="Montserrat SemiBold"/>
              <a:sym typeface="Montserrat SemiBold"/>
            </a:endParaRPr>
          </a:p>
        </p:txBody>
      </p:sp>
      <p:sp>
        <p:nvSpPr>
          <p:cNvPr id="66" name="Google Shape;750;p86">
            <a:extLst>
              <a:ext uri="{FF2B5EF4-FFF2-40B4-BE49-F238E27FC236}">
                <a16:creationId xmlns:a16="http://schemas.microsoft.com/office/drawing/2014/main" id="{B063E3B6-0388-EC3D-3A57-F593E21DCE0A}"/>
              </a:ext>
            </a:extLst>
          </p:cNvPr>
          <p:cNvSpPr txBox="1"/>
          <p:nvPr/>
        </p:nvSpPr>
        <p:spPr>
          <a:xfrm>
            <a:off x="4023304" y="3718806"/>
            <a:ext cx="1584200" cy="1744027"/>
          </a:xfrm>
          <a:prstGeom prst="rect">
            <a:avLst/>
          </a:prstGeom>
          <a:noFill/>
          <a:ln>
            <a:noFill/>
          </a:ln>
        </p:spPr>
        <p:txBody>
          <a:bodyPr spcFirstLastPara="1" wrap="square" lIns="121900" tIns="121900" rIns="121900" bIns="121900" anchor="t" anchorCtr="0">
            <a:spAutoFit/>
          </a:bodyPr>
          <a:lstStyle/>
          <a:p>
            <a:pPr algn="ctr">
              <a:spcBef>
                <a:spcPts val="400"/>
              </a:spcBef>
            </a:pPr>
            <a:r>
              <a:rPr lang="de-DE" sz="1400" dirty="0" err="1">
                <a:solidFill>
                  <a:schemeClr val="lt1"/>
                </a:solidFill>
                <a:latin typeface="Montserrat Light" panose="00000400000000000000" pitchFamily="2" charset="0"/>
                <a:ea typeface="Montserrat Light"/>
                <a:cs typeface="Montserrat Light"/>
                <a:sym typeface="Montserrat SemiBold"/>
              </a:rPr>
              <a:t>Safeguarding</a:t>
            </a:r>
            <a:r>
              <a:rPr lang="de-DE" sz="1400" dirty="0">
                <a:solidFill>
                  <a:schemeClr val="lt1"/>
                </a:solidFill>
                <a:latin typeface="Montserrat Light" panose="00000400000000000000" pitchFamily="2" charset="0"/>
                <a:ea typeface="Montserrat Light"/>
                <a:cs typeface="Montserrat Light"/>
                <a:sym typeface="Montserrat SemiBold"/>
              </a:rPr>
              <a:t> </a:t>
            </a:r>
            <a:r>
              <a:rPr lang="de-DE" sz="1400" dirty="0" err="1">
                <a:solidFill>
                  <a:schemeClr val="lt1"/>
                </a:solidFill>
                <a:latin typeface="Montserrat Light" panose="00000400000000000000" pitchFamily="2" charset="0"/>
                <a:ea typeface="Montserrat Light"/>
                <a:cs typeface="Montserrat Light"/>
                <a:sym typeface="Montserrat SemiBold"/>
              </a:rPr>
              <a:t>of</a:t>
            </a:r>
            <a:r>
              <a:rPr lang="de-DE" sz="1400" dirty="0">
                <a:solidFill>
                  <a:schemeClr val="lt1"/>
                </a:solidFill>
                <a:latin typeface="Montserrat Light" panose="00000400000000000000" pitchFamily="2" charset="0"/>
                <a:ea typeface="Montserrat Light"/>
                <a:cs typeface="Montserrat Light"/>
                <a:sym typeface="Montserrat SemiBold"/>
              </a:rPr>
              <a:t> Transactions</a:t>
            </a: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Remote Control</a:t>
            </a: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AR/VR/XR</a:t>
            </a: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Gaming</a:t>
            </a:r>
          </a:p>
        </p:txBody>
      </p:sp>
      <p:sp>
        <p:nvSpPr>
          <p:cNvPr id="68" name="Rechteck: abgerundete Ecken 67">
            <a:extLst>
              <a:ext uri="{FF2B5EF4-FFF2-40B4-BE49-F238E27FC236}">
                <a16:creationId xmlns:a16="http://schemas.microsoft.com/office/drawing/2014/main" id="{AA036033-224B-30D5-B94C-3B823CA5D7B2}"/>
              </a:ext>
            </a:extLst>
          </p:cNvPr>
          <p:cNvSpPr/>
          <p:nvPr/>
        </p:nvSpPr>
        <p:spPr>
          <a:xfrm>
            <a:off x="4042947" y="5658743"/>
            <a:ext cx="1582601" cy="570043"/>
          </a:xfrm>
          <a:prstGeom prst="round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Light" panose="00000400000000000000" pitchFamily="2" charset="0"/>
            </a:endParaRPr>
          </a:p>
        </p:txBody>
      </p:sp>
      <p:sp>
        <p:nvSpPr>
          <p:cNvPr id="69" name="Google Shape;2927;p16">
            <a:extLst>
              <a:ext uri="{FF2B5EF4-FFF2-40B4-BE49-F238E27FC236}">
                <a16:creationId xmlns:a16="http://schemas.microsoft.com/office/drawing/2014/main" id="{FC02747F-6ECC-2630-B902-F380A1A4BCB0}"/>
              </a:ext>
            </a:extLst>
          </p:cNvPr>
          <p:cNvSpPr/>
          <p:nvPr/>
        </p:nvSpPr>
        <p:spPr>
          <a:xfrm>
            <a:off x="4073991" y="5770679"/>
            <a:ext cx="1495577" cy="380144"/>
          </a:xfrm>
          <a:prstGeom prst="rect">
            <a:avLst/>
          </a:prstGeom>
          <a:noFill/>
          <a:ln w="19050" cap="flat" cmpd="sng">
            <a:noFill/>
            <a:prstDash val="solid"/>
            <a:miter lim="800000"/>
            <a:headEnd type="none" w="sm" len="sm"/>
            <a:tailEnd type="none" w="sm" len="sm"/>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de-DE" sz="1400" b="1" u="none" strike="noStrike" cap="none" dirty="0">
                <a:latin typeface="Montserrat Light" panose="00000400000000000000" pitchFamily="2" charset="0"/>
                <a:ea typeface="Montserrat Light"/>
                <a:cs typeface="Montserrat Light"/>
                <a:sym typeface="Montserrat Light"/>
              </a:rPr>
              <a:t>Quality on Demand</a:t>
            </a:r>
            <a:endParaRPr lang="de-DE" sz="1400" b="0" u="none" strike="noStrike" cap="none" dirty="0">
              <a:latin typeface="Montserrat Light" panose="00000400000000000000" pitchFamily="2" charset="0"/>
              <a:ea typeface="Montserrat Light"/>
              <a:cs typeface="Montserrat Light"/>
              <a:sym typeface="Montserrat Light"/>
            </a:endParaRPr>
          </a:p>
        </p:txBody>
      </p:sp>
      <p:pic>
        <p:nvPicPr>
          <p:cNvPr id="70" name="Google Shape;732;p86">
            <a:extLst>
              <a:ext uri="{FF2B5EF4-FFF2-40B4-BE49-F238E27FC236}">
                <a16:creationId xmlns:a16="http://schemas.microsoft.com/office/drawing/2014/main" id="{C59CC87C-1486-9B2C-F207-2BAE45D9F1D2}"/>
              </a:ext>
            </a:extLst>
          </p:cNvPr>
          <p:cNvPicPr preferRelativeResize="0"/>
          <p:nvPr/>
        </p:nvPicPr>
        <p:blipFill rotWithShape="1">
          <a:blip r:embed="rId7">
            <a:alphaModFix/>
          </a:blip>
          <a:srcRect l="40" r="-40" b="12762"/>
          <a:stretch/>
        </p:blipFill>
        <p:spPr>
          <a:xfrm>
            <a:off x="4027493" y="2664199"/>
            <a:ext cx="1584347" cy="1031429"/>
          </a:xfrm>
          <a:prstGeom prst="rect">
            <a:avLst/>
          </a:prstGeom>
          <a:solidFill>
            <a:srgbClr val="000000"/>
          </a:solidFill>
          <a:ln>
            <a:noFill/>
          </a:ln>
        </p:spPr>
      </p:pic>
      <p:sp>
        <p:nvSpPr>
          <p:cNvPr id="71" name="Google Shape;748;p86">
            <a:extLst>
              <a:ext uri="{FF2B5EF4-FFF2-40B4-BE49-F238E27FC236}">
                <a16:creationId xmlns:a16="http://schemas.microsoft.com/office/drawing/2014/main" id="{55904901-80AA-DB7B-14FB-E4D629B8F844}"/>
              </a:ext>
            </a:extLst>
          </p:cNvPr>
          <p:cNvSpPr/>
          <p:nvPr/>
        </p:nvSpPr>
        <p:spPr>
          <a:xfrm>
            <a:off x="2282284" y="1975181"/>
            <a:ext cx="1582600" cy="3605449"/>
          </a:xfrm>
          <a:prstGeom prst="roundRect">
            <a:avLst>
              <a:gd name="adj" fmla="val 9433"/>
            </a:avLst>
          </a:prstGeom>
          <a:solidFill>
            <a:schemeClr val="accent2"/>
          </a:solidFill>
          <a:ln>
            <a:noFill/>
          </a:ln>
        </p:spPr>
        <p:txBody>
          <a:bodyPr spcFirstLastPara="1" wrap="square" lIns="42667" tIns="121933" rIns="30467" bIns="60967" anchor="t" anchorCtr="0">
            <a:noAutofit/>
          </a:bodyPr>
          <a:lstStyle/>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p:txBody>
      </p:sp>
      <p:sp>
        <p:nvSpPr>
          <p:cNvPr id="72" name="Google Shape;749;p86">
            <a:extLst>
              <a:ext uri="{FF2B5EF4-FFF2-40B4-BE49-F238E27FC236}">
                <a16:creationId xmlns:a16="http://schemas.microsoft.com/office/drawing/2014/main" id="{B454FCCD-3419-D569-AE88-15B89730B0AF}"/>
              </a:ext>
            </a:extLst>
          </p:cNvPr>
          <p:cNvSpPr txBox="1"/>
          <p:nvPr/>
        </p:nvSpPr>
        <p:spPr>
          <a:xfrm>
            <a:off x="2285122" y="1983948"/>
            <a:ext cx="1604200" cy="461624"/>
          </a:xfrm>
          <a:prstGeom prst="rect">
            <a:avLst/>
          </a:prstGeom>
          <a:noFill/>
          <a:ln>
            <a:noFill/>
          </a:ln>
        </p:spPr>
        <p:txBody>
          <a:bodyPr spcFirstLastPara="1" wrap="square" lIns="60950" tIns="121900" rIns="60950" bIns="121900" anchor="t" anchorCtr="0">
            <a:spAutoFit/>
          </a:bodyPr>
          <a:lstStyle/>
          <a:p>
            <a:pPr algn="ctr"/>
            <a:r>
              <a:rPr lang="de-DE" sz="1400" b="1" dirty="0">
                <a:solidFill>
                  <a:schemeClr val="lt1"/>
                </a:solidFill>
                <a:latin typeface="Montserrat Light" panose="00000400000000000000" pitchFamily="2" charset="0"/>
                <a:ea typeface="Montserrat SemiBold"/>
                <a:cs typeface="Montserrat SemiBold"/>
                <a:sym typeface="Montserrat SemiBold"/>
              </a:rPr>
              <a:t>Location</a:t>
            </a:r>
          </a:p>
        </p:txBody>
      </p:sp>
      <p:sp>
        <p:nvSpPr>
          <p:cNvPr id="73" name="Google Shape;750;p86">
            <a:extLst>
              <a:ext uri="{FF2B5EF4-FFF2-40B4-BE49-F238E27FC236}">
                <a16:creationId xmlns:a16="http://schemas.microsoft.com/office/drawing/2014/main" id="{91AC04D5-2E34-DD37-AF34-4A25EAB7E9C7}"/>
              </a:ext>
            </a:extLst>
          </p:cNvPr>
          <p:cNvSpPr txBox="1"/>
          <p:nvPr/>
        </p:nvSpPr>
        <p:spPr>
          <a:xfrm>
            <a:off x="2282313" y="3718806"/>
            <a:ext cx="1584200" cy="1692731"/>
          </a:xfrm>
          <a:prstGeom prst="rect">
            <a:avLst/>
          </a:prstGeom>
          <a:noFill/>
          <a:ln>
            <a:noFill/>
          </a:ln>
        </p:spPr>
        <p:txBody>
          <a:bodyPr spcFirstLastPara="1" wrap="square" lIns="121900" tIns="121900" rIns="121900" bIns="121900" anchor="t" anchorCtr="0">
            <a:spAutoFit/>
          </a:bodyPr>
          <a:lstStyle/>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Location </a:t>
            </a:r>
            <a:r>
              <a:rPr lang="de-DE" sz="1400" dirty="0" err="1">
                <a:solidFill>
                  <a:schemeClr val="lt1"/>
                </a:solidFill>
                <a:latin typeface="Montserrat Light" panose="00000400000000000000" pitchFamily="2" charset="0"/>
                <a:ea typeface="Montserrat Light"/>
                <a:cs typeface="Montserrat Light"/>
                <a:sym typeface="Montserrat SemiBold"/>
              </a:rPr>
              <a:t>Verification</a:t>
            </a:r>
            <a:endParaRPr lang="de-DE" sz="1400" dirty="0">
              <a:solidFill>
                <a:schemeClr val="lt1"/>
              </a:solidFill>
              <a:latin typeface="Montserrat Light" panose="00000400000000000000" pitchFamily="2" charset="0"/>
              <a:ea typeface="Montserrat Light"/>
              <a:cs typeface="Montserrat Light"/>
              <a:sym typeface="Montserrat SemiBold"/>
            </a:endParaRP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Location Retrieval</a:t>
            </a: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Location </a:t>
            </a:r>
            <a:r>
              <a:rPr lang="de-DE" sz="1400" dirty="0" err="1">
                <a:solidFill>
                  <a:schemeClr val="lt1"/>
                </a:solidFill>
                <a:latin typeface="Montserrat Light" panose="00000400000000000000" pitchFamily="2" charset="0"/>
                <a:ea typeface="Montserrat Light"/>
                <a:cs typeface="Montserrat Light"/>
                <a:sym typeface="Montserrat SemiBold"/>
              </a:rPr>
              <a:t>Geofencing</a:t>
            </a:r>
            <a:endParaRPr lang="de-DE" sz="1400" dirty="0">
              <a:solidFill>
                <a:schemeClr val="lt1"/>
              </a:solidFill>
              <a:latin typeface="Montserrat Light" panose="00000400000000000000" pitchFamily="2" charset="0"/>
              <a:ea typeface="Montserrat Light"/>
              <a:cs typeface="Montserrat Light"/>
              <a:sym typeface="Montserrat SemiBold"/>
            </a:endParaRPr>
          </a:p>
        </p:txBody>
      </p:sp>
      <p:sp>
        <p:nvSpPr>
          <p:cNvPr id="74" name="Rechteck: abgerundete Ecken 73">
            <a:extLst>
              <a:ext uri="{FF2B5EF4-FFF2-40B4-BE49-F238E27FC236}">
                <a16:creationId xmlns:a16="http://schemas.microsoft.com/office/drawing/2014/main" id="{2A8E36C6-B97C-C07C-53B2-8A6C0AA032DD}"/>
              </a:ext>
            </a:extLst>
          </p:cNvPr>
          <p:cNvSpPr/>
          <p:nvPr/>
        </p:nvSpPr>
        <p:spPr>
          <a:xfrm>
            <a:off x="2301956" y="5658743"/>
            <a:ext cx="1582601" cy="570043"/>
          </a:xfrm>
          <a:prstGeom prst="round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Light" panose="00000400000000000000" pitchFamily="2" charset="0"/>
            </a:endParaRPr>
          </a:p>
        </p:txBody>
      </p:sp>
      <p:sp>
        <p:nvSpPr>
          <p:cNvPr id="75" name="Google Shape;2927;p16">
            <a:extLst>
              <a:ext uri="{FF2B5EF4-FFF2-40B4-BE49-F238E27FC236}">
                <a16:creationId xmlns:a16="http://schemas.microsoft.com/office/drawing/2014/main" id="{DFB3AAA2-9779-929B-26F1-C5811C747A50}"/>
              </a:ext>
            </a:extLst>
          </p:cNvPr>
          <p:cNvSpPr/>
          <p:nvPr/>
        </p:nvSpPr>
        <p:spPr>
          <a:xfrm>
            <a:off x="2333000" y="5770679"/>
            <a:ext cx="1495577" cy="380144"/>
          </a:xfrm>
          <a:prstGeom prst="rect">
            <a:avLst/>
          </a:prstGeom>
          <a:noFill/>
          <a:ln w="19050" cap="flat" cmpd="sng">
            <a:noFill/>
            <a:prstDash val="solid"/>
            <a:miter lim="800000"/>
            <a:headEnd type="none" w="sm" len="sm"/>
            <a:tailEnd type="none" w="sm" len="sm"/>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de-DE" sz="1400" b="1" u="none" strike="noStrike" cap="none" dirty="0">
                <a:latin typeface="Montserrat Light" panose="00000400000000000000" pitchFamily="2" charset="0"/>
                <a:ea typeface="Montserrat Light"/>
                <a:cs typeface="Montserrat Light"/>
                <a:sym typeface="Montserrat Light"/>
              </a:rPr>
              <a:t>Location APIs</a:t>
            </a:r>
            <a:endParaRPr lang="de-DE" sz="1400" b="0" u="none" strike="noStrike" cap="none" dirty="0">
              <a:latin typeface="Montserrat Light" panose="00000400000000000000" pitchFamily="2" charset="0"/>
              <a:ea typeface="Montserrat Light"/>
              <a:cs typeface="Montserrat Light"/>
              <a:sym typeface="Montserrat Light"/>
            </a:endParaRPr>
          </a:p>
        </p:txBody>
      </p:sp>
      <p:sp>
        <p:nvSpPr>
          <p:cNvPr id="77" name="Google Shape;748;p86">
            <a:extLst>
              <a:ext uri="{FF2B5EF4-FFF2-40B4-BE49-F238E27FC236}">
                <a16:creationId xmlns:a16="http://schemas.microsoft.com/office/drawing/2014/main" id="{5B237833-AA78-D48A-D15C-31F5A4F79F9D}"/>
              </a:ext>
            </a:extLst>
          </p:cNvPr>
          <p:cNvSpPr/>
          <p:nvPr/>
        </p:nvSpPr>
        <p:spPr>
          <a:xfrm>
            <a:off x="5785506" y="1981246"/>
            <a:ext cx="1582600" cy="3605449"/>
          </a:xfrm>
          <a:prstGeom prst="roundRect">
            <a:avLst>
              <a:gd name="adj" fmla="val 9433"/>
            </a:avLst>
          </a:prstGeom>
          <a:solidFill>
            <a:schemeClr val="accent2"/>
          </a:solidFill>
          <a:ln>
            <a:noFill/>
          </a:ln>
        </p:spPr>
        <p:txBody>
          <a:bodyPr spcFirstLastPara="1" wrap="square" lIns="42667" tIns="121933" rIns="30467" bIns="60967" anchor="t" anchorCtr="0">
            <a:noAutofit/>
          </a:bodyPr>
          <a:lstStyle/>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p:txBody>
      </p:sp>
      <p:sp>
        <p:nvSpPr>
          <p:cNvPr id="78" name="Google Shape;749;p86">
            <a:extLst>
              <a:ext uri="{FF2B5EF4-FFF2-40B4-BE49-F238E27FC236}">
                <a16:creationId xmlns:a16="http://schemas.microsoft.com/office/drawing/2014/main" id="{F8BF369C-3E95-78F7-92AD-B92F49C122CB}"/>
              </a:ext>
            </a:extLst>
          </p:cNvPr>
          <p:cNvSpPr txBox="1"/>
          <p:nvPr/>
        </p:nvSpPr>
        <p:spPr>
          <a:xfrm>
            <a:off x="5788344" y="1990013"/>
            <a:ext cx="1604200" cy="677068"/>
          </a:xfrm>
          <a:prstGeom prst="rect">
            <a:avLst/>
          </a:prstGeom>
          <a:noFill/>
          <a:ln>
            <a:noFill/>
          </a:ln>
        </p:spPr>
        <p:txBody>
          <a:bodyPr spcFirstLastPara="1" wrap="square" lIns="60950" tIns="121900" rIns="60950" bIns="121900" anchor="t" anchorCtr="0">
            <a:spAutoFit/>
          </a:bodyPr>
          <a:lstStyle/>
          <a:p>
            <a:pPr algn="ctr"/>
            <a:r>
              <a:rPr lang="de-DE" sz="1400" b="1" dirty="0">
                <a:solidFill>
                  <a:schemeClr val="lt1"/>
                </a:solidFill>
                <a:latin typeface="Montserrat Light" panose="00000400000000000000" pitchFamily="2" charset="0"/>
                <a:ea typeface="Montserrat SemiBold"/>
                <a:cs typeface="Montserrat SemiBold"/>
                <a:sym typeface="Montserrat SemiBold"/>
              </a:rPr>
              <a:t>Video </a:t>
            </a:r>
            <a:r>
              <a:rPr lang="de-DE" sz="1400" b="1" dirty="0" err="1">
                <a:solidFill>
                  <a:schemeClr val="lt1"/>
                </a:solidFill>
                <a:latin typeface="Montserrat Light" panose="00000400000000000000" pitchFamily="2" charset="0"/>
                <a:ea typeface="Montserrat SemiBold"/>
                <a:cs typeface="Montserrat SemiBold"/>
                <a:sym typeface="Montserrat SemiBold"/>
              </a:rPr>
              <a:t>Production</a:t>
            </a:r>
            <a:endParaRPr lang="de-DE" sz="1400" b="1" dirty="0">
              <a:solidFill>
                <a:schemeClr val="lt1"/>
              </a:solidFill>
              <a:latin typeface="Montserrat Light" panose="00000400000000000000" pitchFamily="2" charset="0"/>
              <a:ea typeface="Montserrat SemiBold"/>
              <a:cs typeface="Montserrat SemiBold"/>
              <a:sym typeface="Montserrat SemiBold"/>
            </a:endParaRPr>
          </a:p>
        </p:txBody>
      </p:sp>
      <p:sp>
        <p:nvSpPr>
          <p:cNvPr id="79" name="Google Shape;750;p86">
            <a:extLst>
              <a:ext uri="{FF2B5EF4-FFF2-40B4-BE49-F238E27FC236}">
                <a16:creationId xmlns:a16="http://schemas.microsoft.com/office/drawing/2014/main" id="{05FCA325-70AF-D7DC-AFBC-C0570D83FAEA}"/>
              </a:ext>
            </a:extLst>
          </p:cNvPr>
          <p:cNvSpPr txBox="1"/>
          <p:nvPr/>
        </p:nvSpPr>
        <p:spPr>
          <a:xfrm>
            <a:off x="5785535" y="3724871"/>
            <a:ext cx="1584200" cy="1692731"/>
          </a:xfrm>
          <a:prstGeom prst="rect">
            <a:avLst/>
          </a:prstGeom>
          <a:noFill/>
          <a:ln>
            <a:noFill/>
          </a:ln>
        </p:spPr>
        <p:txBody>
          <a:bodyPr spcFirstLastPara="1" wrap="square" lIns="121900" tIns="121900" rIns="121900" bIns="121900" anchor="t" anchorCtr="0">
            <a:spAutoFit/>
          </a:bodyPr>
          <a:lstStyle/>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Live Video </a:t>
            </a:r>
            <a:r>
              <a:rPr lang="de-DE" sz="1400" dirty="0" err="1">
                <a:solidFill>
                  <a:schemeClr val="lt1"/>
                </a:solidFill>
                <a:latin typeface="Montserrat Light" panose="00000400000000000000" pitchFamily="2" charset="0"/>
                <a:ea typeface="Montserrat Light"/>
                <a:cs typeface="Montserrat Light"/>
                <a:sym typeface="Montserrat SemiBold"/>
              </a:rPr>
              <a:t>Production</a:t>
            </a:r>
            <a:endParaRPr lang="de-DE" sz="1400" dirty="0">
              <a:solidFill>
                <a:schemeClr val="lt1"/>
              </a:solidFill>
              <a:latin typeface="Montserrat Light" panose="00000400000000000000" pitchFamily="2" charset="0"/>
              <a:ea typeface="Montserrat Light"/>
              <a:cs typeface="Montserrat Light"/>
              <a:sym typeface="Montserrat SemiBold"/>
            </a:endParaRP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Video </a:t>
            </a:r>
            <a:r>
              <a:rPr lang="de-DE" sz="1400" dirty="0" err="1">
                <a:solidFill>
                  <a:schemeClr val="lt1"/>
                </a:solidFill>
                <a:latin typeface="Montserrat Light" panose="00000400000000000000" pitchFamily="2" charset="0"/>
                <a:ea typeface="Montserrat Light"/>
                <a:cs typeface="Montserrat Light"/>
                <a:sym typeface="Montserrat SemiBold"/>
              </a:rPr>
              <a:t>Production</a:t>
            </a:r>
            <a:endParaRPr lang="de-DE" sz="1400" dirty="0">
              <a:solidFill>
                <a:schemeClr val="lt1"/>
              </a:solidFill>
              <a:latin typeface="Montserrat Light" panose="00000400000000000000" pitchFamily="2" charset="0"/>
              <a:ea typeface="Montserrat Light"/>
              <a:cs typeface="Montserrat Light"/>
              <a:sym typeface="Montserrat SemiBold"/>
            </a:endParaRP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Video Broadcasting</a:t>
            </a:r>
          </a:p>
        </p:txBody>
      </p:sp>
      <p:sp>
        <p:nvSpPr>
          <p:cNvPr id="80" name="Rechteck: abgerundete Ecken 79">
            <a:extLst>
              <a:ext uri="{FF2B5EF4-FFF2-40B4-BE49-F238E27FC236}">
                <a16:creationId xmlns:a16="http://schemas.microsoft.com/office/drawing/2014/main" id="{DE38B3DB-60E1-06F1-D5FB-95B18957E4BD}"/>
              </a:ext>
            </a:extLst>
          </p:cNvPr>
          <p:cNvSpPr/>
          <p:nvPr/>
        </p:nvSpPr>
        <p:spPr>
          <a:xfrm>
            <a:off x="5805178" y="5664808"/>
            <a:ext cx="1582601" cy="570043"/>
          </a:xfrm>
          <a:prstGeom prst="round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Light" panose="00000400000000000000" pitchFamily="2" charset="0"/>
            </a:endParaRPr>
          </a:p>
        </p:txBody>
      </p:sp>
      <p:sp>
        <p:nvSpPr>
          <p:cNvPr id="81" name="Google Shape;2927;p16">
            <a:extLst>
              <a:ext uri="{FF2B5EF4-FFF2-40B4-BE49-F238E27FC236}">
                <a16:creationId xmlns:a16="http://schemas.microsoft.com/office/drawing/2014/main" id="{084044A9-D487-08F6-4218-56D1CE51DCA9}"/>
              </a:ext>
            </a:extLst>
          </p:cNvPr>
          <p:cNvSpPr/>
          <p:nvPr/>
        </p:nvSpPr>
        <p:spPr>
          <a:xfrm>
            <a:off x="5836222" y="5776744"/>
            <a:ext cx="1495577" cy="380144"/>
          </a:xfrm>
          <a:prstGeom prst="rect">
            <a:avLst/>
          </a:prstGeom>
          <a:noFill/>
          <a:ln w="19050" cap="flat" cmpd="sng">
            <a:noFill/>
            <a:prstDash val="solid"/>
            <a:miter lim="800000"/>
            <a:headEnd type="none" w="sm" len="sm"/>
            <a:tailEnd type="none" w="sm" len="sm"/>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de-DE" sz="1400" b="1" u="none" strike="noStrike" cap="none" dirty="0" err="1">
                <a:latin typeface="Montserrat Light" panose="00000400000000000000" pitchFamily="2" charset="0"/>
                <a:ea typeface="Montserrat Light"/>
                <a:cs typeface="Montserrat Light"/>
                <a:sym typeface="Montserrat Light"/>
              </a:rPr>
              <a:t>Slicing</a:t>
            </a:r>
            <a:r>
              <a:rPr lang="de-DE" sz="1400" b="1" u="none" strike="noStrike" cap="none" dirty="0">
                <a:latin typeface="Montserrat Light" panose="00000400000000000000" pitchFamily="2" charset="0"/>
                <a:ea typeface="Montserrat Light"/>
                <a:cs typeface="Montserrat Light"/>
                <a:sym typeface="Montserrat Light"/>
              </a:rPr>
              <a:t> APIs</a:t>
            </a:r>
            <a:endParaRPr lang="de-DE" sz="1400" b="0" u="none" strike="noStrike" cap="none" dirty="0">
              <a:latin typeface="Montserrat Light" panose="00000400000000000000" pitchFamily="2" charset="0"/>
              <a:ea typeface="Montserrat Light"/>
              <a:cs typeface="Montserrat Light"/>
              <a:sym typeface="Montserrat Light"/>
            </a:endParaRPr>
          </a:p>
        </p:txBody>
      </p:sp>
      <p:pic>
        <p:nvPicPr>
          <p:cNvPr id="83" name="Picture 4" descr="Event an drei Tagen: Telekom feiert ihr Mitarbeiterfest in der Beueler  Rheinaue">
            <a:extLst>
              <a:ext uri="{FF2B5EF4-FFF2-40B4-BE49-F238E27FC236}">
                <a16:creationId xmlns:a16="http://schemas.microsoft.com/office/drawing/2014/main" id="{AB27B8DD-5BB1-508B-F3CB-2A106AD0B5B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701" r="9364" b="28147"/>
          <a:stretch/>
        </p:blipFill>
        <p:spPr bwMode="auto">
          <a:xfrm>
            <a:off x="2279703" y="2658584"/>
            <a:ext cx="1582357" cy="1021166"/>
          </a:xfrm>
          <a:prstGeom prst="rect">
            <a:avLst/>
          </a:prstGeom>
          <a:noFill/>
          <a:extLst>
            <a:ext uri="{909E8E84-426E-40DD-AFC4-6F175D3DCCD1}">
              <a14:hiddenFill xmlns:a14="http://schemas.microsoft.com/office/drawing/2010/main">
                <a:solidFill>
                  <a:srgbClr val="FFFFFF"/>
                </a:solidFill>
              </a14:hiddenFill>
            </a:ext>
          </a:extLst>
        </p:spPr>
      </p:pic>
      <p:pic>
        <p:nvPicPr>
          <p:cNvPr id="84" name="Google Shape;734;p86">
            <a:extLst>
              <a:ext uri="{FF2B5EF4-FFF2-40B4-BE49-F238E27FC236}">
                <a16:creationId xmlns:a16="http://schemas.microsoft.com/office/drawing/2014/main" id="{970986A2-4FF1-7CC3-D1A7-4FDFCC9A930C}"/>
              </a:ext>
            </a:extLst>
          </p:cNvPr>
          <p:cNvPicPr preferRelativeResize="0"/>
          <p:nvPr/>
        </p:nvPicPr>
        <p:blipFill rotWithShape="1">
          <a:blip r:embed="rId9">
            <a:alphaModFix/>
          </a:blip>
          <a:srcRect/>
          <a:stretch/>
        </p:blipFill>
        <p:spPr>
          <a:xfrm>
            <a:off x="5780790" y="2664199"/>
            <a:ext cx="1584349" cy="1031428"/>
          </a:xfrm>
          <a:prstGeom prst="rect">
            <a:avLst/>
          </a:prstGeom>
          <a:solidFill>
            <a:srgbClr val="000000"/>
          </a:solidFill>
          <a:ln>
            <a:noFill/>
          </a:ln>
        </p:spPr>
      </p:pic>
      <p:sp>
        <p:nvSpPr>
          <p:cNvPr id="85" name="Textfeld 84">
            <a:extLst>
              <a:ext uri="{FF2B5EF4-FFF2-40B4-BE49-F238E27FC236}">
                <a16:creationId xmlns:a16="http://schemas.microsoft.com/office/drawing/2014/main" id="{0D8475FF-5700-399E-9D37-3954E3AD16DA}"/>
              </a:ext>
            </a:extLst>
          </p:cNvPr>
          <p:cNvSpPr txBox="1"/>
          <p:nvPr/>
        </p:nvSpPr>
        <p:spPr>
          <a:xfrm>
            <a:off x="7397578" y="3325807"/>
            <a:ext cx="625492" cy="707886"/>
          </a:xfrm>
          <a:prstGeom prst="rect">
            <a:avLst/>
          </a:prstGeom>
          <a:noFill/>
        </p:spPr>
        <p:txBody>
          <a:bodyPr wrap="none" rtlCol="0">
            <a:spAutoFit/>
          </a:bodyPr>
          <a:lstStyle/>
          <a:p>
            <a:r>
              <a:rPr lang="de-DE" sz="4000" dirty="0">
                <a:latin typeface="Montserrat ExtraBold" panose="00000900000000000000" pitchFamily="2" charset="0"/>
              </a:rPr>
              <a:t>…</a:t>
            </a:r>
          </a:p>
        </p:txBody>
      </p:sp>
      <p:sp>
        <p:nvSpPr>
          <p:cNvPr id="86" name="Textfeld 22">
            <a:extLst>
              <a:ext uri="{FF2B5EF4-FFF2-40B4-BE49-F238E27FC236}">
                <a16:creationId xmlns:a16="http://schemas.microsoft.com/office/drawing/2014/main" id="{D2927D42-6FE3-D7E3-546A-49F12A2CF826}"/>
              </a:ext>
            </a:extLst>
          </p:cNvPr>
          <p:cNvSpPr txBox="1"/>
          <p:nvPr/>
        </p:nvSpPr>
        <p:spPr>
          <a:xfrm>
            <a:off x="8887625" y="2214760"/>
            <a:ext cx="2019385" cy="3447098"/>
          </a:xfrm>
          <a:prstGeom prst="rect">
            <a:avLst/>
          </a:prstGeom>
          <a:noFill/>
        </p:spPr>
        <p:txBody>
          <a:bodyPr wrap="square" lIns="0" tIns="0" rIns="0" bIns="0" rtlCol="0">
            <a:spAutoFit/>
          </a:bodyPr>
          <a:lstStyle/>
          <a:p>
            <a:pPr>
              <a:buClr>
                <a:schemeClr val="tx2"/>
              </a:buClr>
              <a:buSzPct val="100000"/>
            </a:pPr>
            <a:r>
              <a:rPr lang="en-US" sz="1600" dirty="0">
                <a:latin typeface="Montserrat Light" panose="00000400000000000000" pitchFamily="2" charset="0"/>
                <a:ea typeface="Montserrat Light" panose="020B0606030504020204" pitchFamily="34" charset="0"/>
                <a:cs typeface="Montserrat Light" panose="020B0606030504020204" pitchFamily="34" charset="0"/>
              </a:rPr>
              <a:t>Network APIs offer the opportunity</a:t>
            </a:r>
          </a:p>
          <a:p>
            <a:pPr>
              <a:buClr>
                <a:schemeClr val="tx2"/>
              </a:buClr>
              <a:buSzPct val="100000"/>
            </a:pPr>
            <a:endParaRPr lang="en-US" sz="1600" dirty="0">
              <a:latin typeface="Montserrat Light" panose="00000400000000000000" pitchFamily="2" charset="0"/>
              <a:ea typeface="Montserrat Light" panose="020B0606030504020204" pitchFamily="34" charset="0"/>
              <a:cs typeface="Montserrat Light" panose="020B0606030504020204" pitchFamily="34" charset="0"/>
            </a:endParaRPr>
          </a:p>
          <a:p>
            <a:pPr marL="285750" indent="-285750">
              <a:buClr>
                <a:schemeClr val="tx2"/>
              </a:buClr>
              <a:buSzPct val="100000"/>
              <a:buFont typeface="Montserrat Light" panose="020B0604020202020204" pitchFamily="34" charset="0"/>
              <a:buChar char="•"/>
            </a:pPr>
            <a:r>
              <a:rPr lang="en-US" sz="1600" dirty="0">
                <a:latin typeface="Montserrat Light" panose="00000400000000000000" pitchFamily="2" charset="0"/>
                <a:ea typeface="Montserrat Light" panose="020B0606030504020204" pitchFamily="34" charset="0"/>
                <a:cs typeface="Montserrat Light" panose="020B0606030504020204" pitchFamily="34" charset="0"/>
              </a:rPr>
              <a:t>For customers to optimize their use cases and applications</a:t>
            </a:r>
          </a:p>
          <a:p>
            <a:pPr marL="285750" indent="-285750">
              <a:buClr>
                <a:schemeClr val="tx2"/>
              </a:buClr>
              <a:buSzPct val="100000"/>
              <a:buFont typeface="Montserrat Light" panose="020B0604020202020204" pitchFamily="34" charset="0"/>
              <a:buChar char="•"/>
            </a:pPr>
            <a:endParaRPr lang="en-US" sz="1600" dirty="0">
              <a:latin typeface="Montserrat Light" panose="00000400000000000000" pitchFamily="2" charset="0"/>
              <a:ea typeface="Montserrat Light" panose="020B0606030504020204" pitchFamily="34" charset="0"/>
              <a:cs typeface="Montserrat Light" panose="020B0606030504020204" pitchFamily="34" charset="0"/>
            </a:endParaRPr>
          </a:p>
          <a:p>
            <a:pPr marL="285750" indent="-285750">
              <a:buClr>
                <a:schemeClr val="tx2"/>
              </a:buClr>
              <a:buSzPct val="100000"/>
              <a:buFont typeface="Montserrat Light" panose="020B0604020202020204" pitchFamily="34" charset="0"/>
              <a:buChar char="•"/>
            </a:pPr>
            <a:r>
              <a:rPr lang="en-US" sz="1600" dirty="0">
                <a:latin typeface="Montserrat Light" panose="00000400000000000000" pitchFamily="2" charset="0"/>
                <a:ea typeface="Montserrat Light" panose="020B0606030504020204" pitchFamily="34" charset="0"/>
                <a:cs typeface="Montserrat Light" panose="020B0606030504020204" pitchFamily="34" charset="0"/>
              </a:rPr>
              <a:t>For operators to monetize their invest in 5G infrastructure</a:t>
            </a:r>
          </a:p>
          <a:p>
            <a:pPr marL="285750" indent="-285750">
              <a:buClr>
                <a:schemeClr val="tx2"/>
              </a:buClr>
              <a:buSzPct val="100000"/>
              <a:buFont typeface="Montserrat Light" panose="020B0604020202020204" pitchFamily="34" charset="0"/>
              <a:buChar char="•"/>
            </a:pPr>
            <a:endParaRPr lang="en-US" sz="1600" dirty="0">
              <a:latin typeface="Montserrat Light" panose="00000400000000000000" pitchFamily="2" charset="0"/>
              <a:ea typeface="Montserrat Light" panose="020B0606030504020204" pitchFamily="34" charset="0"/>
              <a:cs typeface="Montserrat Light" panose="020B0606030504020204" pitchFamily="34" charset="0"/>
            </a:endParaRPr>
          </a:p>
          <a:p>
            <a:pPr>
              <a:buClr>
                <a:schemeClr val="tx2"/>
              </a:buClr>
              <a:buSzPct val="100000"/>
            </a:pPr>
            <a:r>
              <a:rPr lang="en-US" sz="1600" dirty="0">
                <a:solidFill>
                  <a:schemeClr val="accent2"/>
                </a:solidFill>
                <a:latin typeface="Montserrat ExtraBold" panose="00000900000000000000" pitchFamily="2" charset="0"/>
                <a:ea typeface="Montserrat Light" panose="020B0606030504020204" pitchFamily="34" charset="0"/>
                <a:cs typeface="Montserrat Light" panose="020B0606030504020204" pitchFamily="34" charset="0"/>
              </a:rPr>
              <a:t>It’s a win-win!</a:t>
            </a:r>
          </a:p>
        </p:txBody>
      </p:sp>
    </p:spTree>
    <p:extLst>
      <p:ext uri="{BB962C8B-B14F-4D97-AF65-F5344CB8AC3E}">
        <p14:creationId xmlns:p14="http://schemas.microsoft.com/office/powerpoint/2010/main" val="588247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412D595F-402C-3E42-CB54-4680E15493FC}"/>
              </a:ext>
            </a:extLst>
          </p:cNvPr>
          <p:cNvGraphicFramePr>
            <a:graphicFrameLocks noChangeAspect="1"/>
          </p:cNvGraphicFramePr>
          <p:nvPr>
            <p:custDataLst>
              <p:tags r:id="rId1"/>
            </p:custDataLst>
            <p:extLst>
              <p:ext uri="{D42A27DB-BD31-4B8C-83A1-F6EECF244321}">
                <p14:modId xmlns:p14="http://schemas.microsoft.com/office/powerpoint/2010/main" val="22319196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12" name="think-cell data - do not delete" hidden="1">
                        <a:extLst>
                          <a:ext uri="{FF2B5EF4-FFF2-40B4-BE49-F238E27FC236}">
                            <a16:creationId xmlns:a16="http://schemas.microsoft.com/office/drawing/2014/main" id="{412D595F-402C-3E42-CB54-4680E15493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5D6CFB6-54BA-441B-8D17-630389509A8D}"/>
              </a:ext>
            </a:extLst>
          </p:cNvPr>
          <p:cNvSpPr>
            <a:spLocks noGrp="1"/>
          </p:cNvSpPr>
          <p:nvPr>
            <p:ph type="title"/>
          </p:nvPr>
        </p:nvSpPr>
        <p:spPr>
          <a:xfrm>
            <a:off x="444373" y="413152"/>
            <a:ext cx="6784117" cy="784516"/>
          </a:xfrm>
        </p:spPr>
        <p:txBody>
          <a:bodyPr vert="horz"/>
          <a:lstStyle/>
          <a:p>
            <a:r>
              <a:rPr lang="en-US" dirty="0"/>
              <a:t>Benefit for developers</a:t>
            </a:r>
            <a:br>
              <a:rPr lang="en-US" dirty="0"/>
            </a:br>
            <a:r>
              <a:rPr lang="en-US" dirty="0"/>
              <a:t>to use CAMARA APIs</a:t>
            </a:r>
          </a:p>
        </p:txBody>
      </p:sp>
      <p:sp>
        <p:nvSpPr>
          <p:cNvPr id="4" name="Google Shape;1170;p223">
            <a:extLst>
              <a:ext uri="{FF2B5EF4-FFF2-40B4-BE49-F238E27FC236}">
                <a16:creationId xmlns:a16="http://schemas.microsoft.com/office/drawing/2014/main" id="{53278E1E-B075-4898-9B08-124995442C45}"/>
              </a:ext>
            </a:extLst>
          </p:cNvPr>
          <p:cNvSpPr txBox="1"/>
          <p:nvPr/>
        </p:nvSpPr>
        <p:spPr>
          <a:xfrm>
            <a:off x="444373" y="198905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6600" b="1" dirty="0">
                <a:solidFill>
                  <a:srgbClr val="000000"/>
                </a:solidFill>
                <a:latin typeface="Montserrat Light" panose="00000400000000000000" pitchFamily="2" charset="0"/>
                <a:ea typeface="Montserrat Light"/>
                <a:cs typeface="Montserrat Light"/>
                <a:sym typeface="Montserrat Light"/>
              </a:rPr>
              <a:t>1</a:t>
            </a:r>
            <a:endParaRPr b="1" dirty="0">
              <a:latin typeface="Montserrat Light" panose="00000400000000000000" pitchFamily="2" charset="0"/>
            </a:endParaRPr>
          </a:p>
        </p:txBody>
      </p:sp>
      <p:sp>
        <p:nvSpPr>
          <p:cNvPr id="5" name="Google Shape;1171;p223">
            <a:extLst>
              <a:ext uri="{FF2B5EF4-FFF2-40B4-BE49-F238E27FC236}">
                <a16:creationId xmlns:a16="http://schemas.microsoft.com/office/drawing/2014/main" id="{40B658C2-BFD4-45A5-A670-1621836EAEC1}"/>
              </a:ext>
            </a:extLst>
          </p:cNvPr>
          <p:cNvSpPr txBox="1"/>
          <p:nvPr/>
        </p:nvSpPr>
        <p:spPr>
          <a:xfrm>
            <a:off x="1219200" y="2110355"/>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dirty="0">
                <a:latin typeface="Montserrat Light" panose="00000400000000000000" pitchFamily="2" charset="0"/>
                <a:ea typeface="Montserrat Light"/>
                <a:cs typeface="Montserrat Light"/>
                <a:sym typeface="Montserrat Light"/>
              </a:rPr>
              <a:t>Reduces friction for developers to access network information across telcos globally.</a:t>
            </a:r>
            <a:endParaRPr sz="2000" dirty="0">
              <a:latin typeface="Montserrat Light" panose="00000400000000000000" pitchFamily="2" charset="0"/>
            </a:endParaRPr>
          </a:p>
        </p:txBody>
      </p:sp>
      <p:sp>
        <p:nvSpPr>
          <p:cNvPr id="6" name="Google Shape;1172;p223">
            <a:extLst>
              <a:ext uri="{FF2B5EF4-FFF2-40B4-BE49-F238E27FC236}">
                <a16:creationId xmlns:a16="http://schemas.microsoft.com/office/drawing/2014/main" id="{AB21B71C-DCD4-4759-9066-309DF7AF2E53}"/>
              </a:ext>
            </a:extLst>
          </p:cNvPr>
          <p:cNvSpPr txBox="1"/>
          <p:nvPr/>
        </p:nvSpPr>
        <p:spPr>
          <a:xfrm>
            <a:off x="444373" y="3363905"/>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6600" b="1" dirty="0">
                <a:solidFill>
                  <a:srgbClr val="000000"/>
                </a:solidFill>
                <a:latin typeface="Montserrat Light" panose="00000400000000000000" pitchFamily="2" charset="0"/>
                <a:ea typeface="Montserrat Light"/>
                <a:cs typeface="Montserrat Light"/>
                <a:sym typeface="Montserrat Light"/>
              </a:rPr>
              <a:t>2</a:t>
            </a:r>
            <a:endParaRPr b="1" dirty="0">
              <a:latin typeface="Montserrat Light" panose="00000400000000000000" pitchFamily="2" charset="0"/>
            </a:endParaRPr>
          </a:p>
        </p:txBody>
      </p:sp>
      <p:sp>
        <p:nvSpPr>
          <p:cNvPr id="7" name="Google Shape;1173;p223">
            <a:extLst>
              <a:ext uri="{FF2B5EF4-FFF2-40B4-BE49-F238E27FC236}">
                <a16:creationId xmlns:a16="http://schemas.microsoft.com/office/drawing/2014/main" id="{637B845A-20D7-44FE-A8A7-3CFEE8AEA398}"/>
              </a:ext>
            </a:extLst>
          </p:cNvPr>
          <p:cNvSpPr txBox="1"/>
          <p:nvPr/>
        </p:nvSpPr>
        <p:spPr>
          <a:xfrm>
            <a:off x="1219200" y="3455010"/>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dirty="0">
                <a:latin typeface="Montserrat Light" panose="00000400000000000000" pitchFamily="2" charset="0"/>
                <a:ea typeface="Montserrat Light"/>
                <a:cs typeface="Montserrat Light"/>
                <a:sym typeface="Montserrat Light"/>
              </a:rPr>
              <a:t>Increases usage and value of telco networks by providing easy access to network capabilities. </a:t>
            </a:r>
            <a:endParaRPr sz="2000" dirty="0">
              <a:latin typeface="Montserrat Light" panose="00000400000000000000" pitchFamily="2" charset="0"/>
            </a:endParaRPr>
          </a:p>
        </p:txBody>
      </p:sp>
      <p:sp>
        <p:nvSpPr>
          <p:cNvPr id="8" name="Google Shape;1174;p223">
            <a:extLst>
              <a:ext uri="{FF2B5EF4-FFF2-40B4-BE49-F238E27FC236}">
                <a16:creationId xmlns:a16="http://schemas.microsoft.com/office/drawing/2014/main" id="{C09A7479-0684-4534-AB4A-C636E2A77DB5}"/>
              </a:ext>
            </a:extLst>
          </p:cNvPr>
          <p:cNvSpPr txBox="1"/>
          <p:nvPr/>
        </p:nvSpPr>
        <p:spPr>
          <a:xfrm>
            <a:off x="457200" y="473876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6600" b="1" dirty="0">
                <a:solidFill>
                  <a:srgbClr val="000000"/>
                </a:solidFill>
                <a:latin typeface="Montserrat Light" panose="00000400000000000000" pitchFamily="2" charset="0"/>
                <a:ea typeface="Montserrat Light"/>
                <a:cs typeface="Montserrat Light"/>
                <a:sym typeface="Montserrat Light"/>
              </a:rPr>
              <a:t>3</a:t>
            </a:r>
            <a:endParaRPr b="1" dirty="0">
              <a:latin typeface="Montserrat Light" panose="00000400000000000000" pitchFamily="2" charset="0"/>
            </a:endParaRPr>
          </a:p>
        </p:txBody>
      </p:sp>
      <p:sp>
        <p:nvSpPr>
          <p:cNvPr id="9" name="Google Shape;1175;p223">
            <a:extLst>
              <a:ext uri="{FF2B5EF4-FFF2-40B4-BE49-F238E27FC236}">
                <a16:creationId xmlns:a16="http://schemas.microsoft.com/office/drawing/2014/main" id="{35D430F3-37F8-43DF-B4D8-0B76047228FD}"/>
              </a:ext>
            </a:extLst>
          </p:cNvPr>
          <p:cNvSpPr txBox="1"/>
          <p:nvPr/>
        </p:nvSpPr>
        <p:spPr>
          <a:xfrm>
            <a:off x="1219200" y="4823617"/>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dirty="0">
                <a:latin typeface="Montserrat Light" panose="00000400000000000000" pitchFamily="2" charset="0"/>
                <a:ea typeface="Montserrat Light"/>
                <a:cs typeface="Montserrat Light"/>
                <a:sym typeface="Montserrat Light"/>
              </a:rPr>
              <a:t>Enables developers to create new applications or improve existing ones with access to these capabilities.</a:t>
            </a:r>
            <a:endParaRPr sz="2000" dirty="0">
              <a:latin typeface="Montserrat Light" panose="00000400000000000000" pitchFamily="2" charset="0"/>
            </a:endParaRPr>
          </a:p>
        </p:txBody>
      </p:sp>
      <p:sp>
        <p:nvSpPr>
          <p:cNvPr id="10" name="Isosceles Triangle 9">
            <a:extLst>
              <a:ext uri="{FF2B5EF4-FFF2-40B4-BE49-F238E27FC236}">
                <a16:creationId xmlns:a16="http://schemas.microsoft.com/office/drawing/2014/main" id="{2110D1AF-E74E-4651-84E1-77EF6F312259}"/>
              </a:ext>
            </a:extLst>
          </p:cNvPr>
          <p:cNvSpPr/>
          <p:nvPr/>
        </p:nvSpPr>
        <p:spPr>
          <a:xfrm rot="5400000">
            <a:off x="4832312" y="3701580"/>
            <a:ext cx="3980535" cy="614855"/>
          </a:xfrm>
          <a:prstGeom prst="triangl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90048EF-56CA-4ADE-9BEA-90644DB1F5AA}"/>
              </a:ext>
            </a:extLst>
          </p:cNvPr>
          <p:cNvSpPr txBox="1"/>
          <p:nvPr/>
        </p:nvSpPr>
        <p:spPr>
          <a:xfrm>
            <a:off x="7496607" y="2699959"/>
            <a:ext cx="3200400" cy="2677656"/>
          </a:xfrm>
          <a:prstGeom prst="rect">
            <a:avLst/>
          </a:prstGeom>
          <a:noFill/>
        </p:spPr>
        <p:txBody>
          <a:bodyPr wrap="square" rtlCol="0">
            <a:spAutoFit/>
          </a:bodyPr>
          <a:lstStyle/>
          <a:p>
            <a:pPr algn="ctr"/>
            <a:r>
              <a:rPr lang="en-US" sz="2800" b="1" dirty="0">
                <a:solidFill>
                  <a:schemeClr val="accent2"/>
                </a:solidFill>
                <a:latin typeface="Montserrat Light" panose="00000400000000000000" pitchFamily="2" charset="0"/>
              </a:rPr>
              <a:t>Additional revenue on existing assets, leveraging SDN and NFV capabilities</a:t>
            </a:r>
          </a:p>
        </p:txBody>
      </p:sp>
    </p:spTree>
    <p:extLst>
      <p:ext uri="{BB962C8B-B14F-4D97-AF65-F5344CB8AC3E}">
        <p14:creationId xmlns:p14="http://schemas.microsoft.com/office/powerpoint/2010/main" val="1153666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C1BD8368-45C7-BEDF-69DA-C88560D1966E}"/>
              </a:ext>
            </a:extLst>
          </p:cNvPr>
          <p:cNvGraphicFramePr>
            <a:graphicFrameLocks noChangeAspect="1"/>
          </p:cNvGraphicFramePr>
          <p:nvPr>
            <p:custDataLst>
              <p:tags r:id="rId1"/>
            </p:custDataLst>
            <p:extLst>
              <p:ext uri="{D42A27DB-BD31-4B8C-83A1-F6EECF244321}">
                <p14:modId xmlns:p14="http://schemas.microsoft.com/office/powerpoint/2010/main" val="11916580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C1BD8368-45C7-BEDF-69DA-C88560D1966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65" name="Google Shape;365;g2e3104f75e6_0_73"/>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Developers Getting Started</a:t>
            </a:r>
            <a:br>
              <a:rPr lang="en-US" dirty="0"/>
            </a:br>
            <a:r>
              <a:rPr lang="en-US" dirty="0"/>
              <a:t>with CAMARA APIs</a:t>
            </a:r>
            <a:endParaRPr dirty="0"/>
          </a:p>
        </p:txBody>
      </p:sp>
      <p:pic>
        <p:nvPicPr>
          <p:cNvPr id="366" name="Google Shape;366;g2e3104f75e6_0_73"/>
          <p:cNvPicPr preferRelativeResize="0"/>
          <p:nvPr/>
        </p:nvPicPr>
        <p:blipFill>
          <a:blip r:embed="rId6">
            <a:alphaModFix/>
          </a:blip>
          <a:stretch>
            <a:fillRect/>
          </a:stretch>
        </p:blipFill>
        <p:spPr>
          <a:xfrm>
            <a:off x="1091026" y="1608152"/>
            <a:ext cx="8239247" cy="4192049"/>
          </a:xfrm>
          <a:prstGeom prst="rect">
            <a:avLst/>
          </a:prstGeom>
          <a:noFill/>
          <a:ln w="19050" cap="flat" cmpd="sng">
            <a:solidFill>
              <a:schemeClr val="dk2"/>
            </a:solidFill>
            <a:prstDash val="solid"/>
            <a:round/>
            <a:headEnd type="none" w="sm" len="sm"/>
            <a:tailEnd type="none" w="sm" len="sm"/>
          </a:ln>
        </p:spPr>
      </p:pic>
      <p:sp>
        <p:nvSpPr>
          <p:cNvPr id="367" name="Google Shape;367;g2e3104f75e6_0_73"/>
          <p:cNvSpPr/>
          <p:nvPr/>
        </p:nvSpPr>
        <p:spPr>
          <a:xfrm>
            <a:off x="5323238" y="1065150"/>
            <a:ext cx="284100" cy="1086000"/>
          </a:xfrm>
          <a:prstGeom prst="downArrow">
            <a:avLst>
              <a:gd name="adj1" fmla="val 50000"/>
              <a:gd name="adj2" fmla="val 50000"/>
            </a:avLst>
          </a:prstGeom>
          <a:solidFill>
            <a:srgbClr val="C8102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4913058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B13B854A-D3A8-3D6D-0FB6-A7992BE9713B}"/>
              </a:ext>
            </a:extLst>
          </p:cNvPr>
          <p:cNvPicPr>
            <a:picLocks noChangeAspect="1"/>
          </p:cNvPicPr>
          <p:nvPr/>
        </p:nvPicPr>
        <p:blipFill>
          <a:blip r:embed="rId6">
            <a:alphaModFix amt="20000"/>
            <a:duotone>
              <a:schemeClr val="accent6">
                <a:shade val="45000"/>
                <a:satMod val="135000"/>
              </a:schemeClr>
              <a:prstClr val="white"/>
            </a:duotone>
          </a:blip>
          <a:stretch>
            <a:fillRect/>
          </a:stretch>
        </p:blipFill>
        <p:spPr>
          <a:xfrm>
            <a:off x="0" y="1748901"/>
            <a:ext cx="11522075" cy="4730316"/>
          </a:xfrm>
          <a:prstGeom prst="rect">
            <a:avLst/>
          </a:prstGeom>
        </p:spPr>
      </p:pic>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APIs enabling seamless access to</a:t>
            </a:r>
            <a:br>
              <a:rPr lang="en-US" dirty="0"/>
            </a:br>
            <a:r>
              <a:rPr lang="en-US" dirty="0"/>
              <a:t>Telco network </a:t>
            </a:r>
            <a:r>
              <a:rPr lang="en-US" dirty="0" err="1"/>
              <a:t>capabilitites</a:t>
            </a:r>
            <a:endParaRPr lang="de-DE" dirty="0"/>
          </a:p>
        </p:txBody>
      </p:sp>
      <p:sp>
        <p:nvSpPr>
          <p:cNvPr id="7" name="Inhaltsplatzhalter 6">
            <a:extLst>
              <a:ext uri="{FF2B5EF4-FFF2-40B4-BE49-F238E27FC236}">
                <a16:creationId xmlns:a16="http://schemas.microsoft.com/office/drawing/2014/main" id="{C1CBEC6C-A35E-B413-C2F0-A045C556DBD2}"/>
              </a:ext>
            </a:extLst>
          </p:cNvPr>
          <p:cNvSpPr>
            <a:spLocks noGrp="1"/>
          </p:cNvSpPr>
          <p:nvPr>
            <p:ph sz="quarter" idx="10"/>
          </p:nvPr>
        </p:nvSpPr>
        <p:spPr>
          <a:xfrm>
            <a:off x="444373" y="2727142"/>
            <a:ext cx="10572815" cy="1674976"/>
          </a:xfrm>
        </p:spPr>
        <p:txBody>
          <a:bodyPr vert="horz" lIns="0" tIns="0" rIns="0" bIns="0" rtlCol="0" anchor="t">
            <a:noAutofit/>
          </a:bodyPr>
          <a:lstStyle/>
          <a:p>
            <a:pPr algn="ctr"/>
            <a:r>
              <a:rPr lang="en-US" sz="2400" dirty="0">
                <a:latin typeface="Montserrat SemiBold"/>
                <a:ea typeface="Montserrat Light"/>
                <a:cs typeface="Montserrat Light"/>
              </a:rPr>
              <a:t>Telco network capabilities exposed through APIs provide a large benefit for customers. By simplifying telco network complexity with APIs and making the APIs available across telco networks and countries, CAMARA enables easy and seamless access. </a:t>
            </a:r>
          </a:p>
          <a:p>
            <a:pPr algn="ctr"/>
            <a:endParaRPr lang="de-DE" sz="2400" dirty="0">
              <a:latin typeface="Montserrat SemiBold" panose="00000700000000000000" pitchFamily="2" charset="0"/>
            </a:endParaRPr>
          </a:p>
        </p:txBody>
      </p:sp>
      <p:pic>
        <p:nvPicPr>
          <p:cNvPr id="4" name="Grafik 3" descr="Ein Bild, das Kreis, Symbol, Grafiken, Logo enthält.&#10;&#10;Automatisch generierte Beschreibung">
            <a:extLst>
              <a:ext uri="{FF2B5EF4-FFF2-40B4-BE49-F238E27FC236}">
                <a16:creationId xmlns:a16="http://schemas.microsoft.com/office/drawing/2014/main" id="{3F46AED9-DC6D-6F49-34A1-69E4F5C45378}"/>
              </a:ext>
            </a:extLst>
          </p:cNvPr>
          <p:cNvPicPr>
            <a:picLocks noChangeAspect="1"/>
          </p:cNvPicPr>
          <p:nvPr/>
        </p:nvPicPr>
        <p:blipFill>
          <a:blip r:embed="rId7"/>
          <a:stretch>
            <a:fillRect/>
          </a:stretch>
        </p:blipFill>
        <p:spPr>
          <a:xfrm>
            <a:off x="4251914" y="4402118"/>
            <a:ext cx="730284" cy="730284"/>
          </a:xfrm>
          <a:prstGeom prst="rect">
            <a:avLst/>
          </a:prstGeom>
        </p:spPr>
      </p:pic>
      <p:sp>
        <p:nvSpPr>
          <p:cNvPr id="5" name="Textfeld 4">
            <a:extLst>
              <a:ext uri="{FF2B5EF4-FFF2-40B4-BE49-F238E27FC236}">
                <a16:creationId xmlns:a16="http://schemas.microsoft.com/office/drawing/2014/main" id="{44DC3BC2-8DCD-96F6-4240-88DAC7504A90}"/>
              </a:ext>
            </a:extLst>
          </p:cNvPr>
          <p:cNvSpPr txBox="1"/>
          <p:nvPr/>
        </p:nvSpPr>
        <p:spPr>
          <a:xfrm>
            <a:off x="5432844" y="4582594"/>
            <a:ext cx="2214068" cy="369332"/>
          </a:xfrm>
          <a:prstGeom prst="rect">
            <a:avLst/>
          </a:prstGeom>
          <a:noFill/>
        </p:spPr>
        <p:txBody>
          <a:bodyPr wrap="none" rtlCol="0">
            <a:spAutoFit/>
          </a:bodyPr>
          <a:lstStyle/>
          <a:p>
            <a:r>
              <a:rPr lang="de-DE" dirty="0">
                <a:solidFill>
                  <a:schemeClr val="accent2"/>
                </a:solidFill>
                <a:latin typeface="Montserrat Medium" panose="00000600000000000000" pitchFamily="2" charset="0"/>
              </a:rPr>
              <a:t>CAMARA </a:t>
            </a:r>
            <a:r>
              <a:rPr lang="de-DE" dirty="0" err="1">
                <a:solidFill>
                  <a:schemeClr val="accent2"/>
                </a:solidFill>
                <a:latin typeface="Montserrat Medium" panose="00000600000000000000" pitchFamily="2" charset="0"/>
              </a:rPr>
              <a:t>mission</a:t>
            </a:r>
            <a:endParaRPr lang="de-DE" dirty="0">
              <a:solidFill>
                <a:schemeClr val="accent2"/>
              </a:solidFill>
              <a:latin typeface="Montserrat Medium" panose="00000600000000000000" pitchFamily="2" charset="0"/>
            </a:endParaRPr>
          </a:p>
        </p:txBody>
      </p:sp>
    </p:spTree>
    <p:extLst>
      <p:ext uri="{BB962C8B-B14F-4D97-AF65-F5344CB8AC3E}">
        <p14:creationId xmlns:p14="http://schemas.microsoft.com/office/powerpoint/2010/main" val="1652484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1F5AF794-807B-0D17-86F1-CD6BF4AD9377}"/>
              </a:ext>
            </a:extLst>
          </p:cNvPr>
          <p:cNvGraphicFramePr>
            <a:graphicFrameLocks noChangeAspect="1"/>
          </p:cNvGraphicFramePr>
          <p:nvPr>
            <p:custDataLst>
              <p:tags r:id="rId1"/>
            </p:custDataLst>
            <p:extLst>
              <p:ext uri="{D42A27DB-BD31-4B8C-83A1-F6EECF244321}">
                <p14:modId xmlns:p14="http://schemas.microsoft.com/office/powerpoint/2010/main" val="3180545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1F5AF794-807B-0D17-86F1-CD6BF4AD937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72" name="Google Shape;372;p19"/>
          <p:cNvSpPr txBox="1">
            <a:spLocks noGrp="1"/>
          </p:cNvSpPr>
          <p:nvPr>
            <p:ph type="title"/>
          </p:nvPr>
        </p:nvSpPr>
        <p:spPr>
          <a:xfrm>
            <a:off x="357186" y="2460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Developers Getting Started</a:t>
            </a:r>
            <a:br>
              <a:rPr lang="en-US" dirty="0"/>
            </a:br>
            <a:r>
              <a:rPr lang="en-US" dirty="0"/>
              <a:t>with CAMARA APIs</a:t>
            </a:r>
            <a:endParaRPr dirty="0"/>
          </a:p>
        </p:txBody>
      </p:sp>
      <p:pic>
        <p:nvPicPr>
          <p:cNvPr id="373" name="Google Shape;373;p19"/>
          <p:cNvPicPr preferRelativeResize="0"/>
          <p:nvPr/>
        </p:nvPicPr>
        <p:blipFill>
          <a:blip r:embed="rId6">
            <a:alphaModFix/>
          </a:blip>
          <a:stretch>
            <a:fillRect/>
          </a:stretch>
        </p:blipFill>
        <p:spPr>
          <a:xfrm>
            <a:off x="2570967" y="1377267"/>
            <a:ext cx="6380140" cy="4946621"/>
          </a:xfrm>
          <a:prstGeom prst="rect">
            <a:avLst/>
          </a:prstGeom>
          <a:noFill/>
          <a:ln w="19050" cap="flat" cmpd="sng">
            <a:solidFill>
              <a:schemeClr val="dk2"/>
            </a:solidFill>
            <a:prstDash val="solid"/>
            <a:round/>
            <a:headEnd type="none" w="sm" len="sm"/>
            <a:tailEnd type="none" w="sm" len="sm"/>
          </a:ln>
        </p:spPr>
      </p:pic>
      <p:sp>
        <p:nvSpPr>
          <p:cNvPr id="374" name="Google Shape;374;p19"/>
          <p:cNvSpPr/>
          <p:nvPr/>
        </p:nvSpPr>
        <p:spPr>
          <a:xfrm>
            <a:off x="861066" y="2342700"/>
            <a:ext cx="1470600" cy="401100"/>
          </a:xfrm>
          <a:prstGeom prst="rightArrow">
            <a:avLst>
              <a:gd name="adj1" fmla="val 50000"/>
              <a:gd name="adj2" fmla="val 50000"/>
            </a:avLst>
          </a:prstGeom>
          <a:solidFill>
            <a:srgbClr val="C8102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ontserrat Light"/>
              <a:ea typeface="Montserrat Light"/>
              <a:cs typeface="Montserrat Light"/>
              <a:sym typeface="Montserrat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68B25581-0E38-ED60-CF2F-DC2BA208B6E5}"/>
              </a:ext>
            </a:extLst>
          </p:cNvPr>
          <p:cNvGraphicFramePr>
            <a:graphicFrameLocks noChangeAspect="1"/>
          </p:cNvGraphicFramePr>
          <p:nvPr>
            <p:custDataLst>
              <p:tags r:id="rId1"/>
            </p:custDataLst>
            <p:extLst>
              <p:ext uri="{D42A27DB-BD31-4B8C-83A1-F6EECF244321}">
                <p14:modId xmlns:p14="http://schemas.microsoft.com/office/powerpoint/2010/main" val="24511330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68B25581-0E38-ED60-CF2F-DC2BA208B6E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79" name="Google Shape;379;g2e3104f75e6_0_81"/>
          <p:cNvSpPr txBox="1">
            <a:spLocks noGrp="1"/>
          </p:cNvSpPr>
          <p:nvPr>
            <p:ph type="title"/>
          </p:nvPr>
        </p:nvSpPr>
        <p:spPr>
          <a:xfrm>
            <a:off x="357148" y="195927"/>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Developers Getting Started</a:t>
            </a:r>
            <a:br>
              <a:rPr lang="en-US" dirty="0"/>
            </a:br>
            <a:r>
              <a:rPr lang="en-US" dirty="0"/>
              <a:t>with CAMARA APIs</a:t>
            </a:r>
            <a:endParaRPr dirty="0"/>
          </a:p>
        </p:txBody>
      </p:sp>
      <p:sp>
        <p:nvSpPr>
          <p:cNvPr id="380" name="Google Shape;380;g2e3104f75e6_0_81"/>
          <p:cNvSpPr/>
          <p:nvPr/>
        </p:nvSpPr>
        <p:spPr>
          <a:xfrm>
            <a:off x="490825" y="1774575"/>
            <a:ext cx="1470600" cy="401100"/>
          </a:xfrm>
          <a:prstGeom prst="rightArrow">
            <a:avLst>
              <a:gd name="adj1" fmla="val 50000"/>
              <a:gd name="adj2" fmla="val 50000"/>
            </a:avLst>
          </a:prstGeom>
          <a:solidFill>
            <a:srgbClr val="C8102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pic>
        <p:nvPicPr>
          <p:cNvPr id="381" name="Google Shape;381;g2e3104f75e6_0_81"/>
          <p:cNvPicPr preferRelativeResize="0"/>
          <p:nvPr/>
        </p:nvPicPr>
        <p:blipFill>
          <a:blip r:embed="rId6">
            <a:alphaModFix/>
          </a:blip>
          <a:stretch>
            <a:fillRect/>
          </a:stretch>
        </p:blipFill>
        <p:spPr>
          <a:xfrm>
            <a:off x="5061025" y="1427002"/>
            <a:ext cx="6092549" cy="3129550"/>
          </a:xfrm>
          <a:prstGeom prst="rect">
            <a:avLst/>
          </a:prstGeom>
          <a:noFill/>
          <a:ln w="19050" cap="flat" cmpd="sng">
            <a:solidFill>
              <a:schemeClr val="dk2"/>
            </a:solidFill>
            <a:prstDash val="solid"/>
            <a:round/>
            <a:headEnd type="none" w="sm" len="sm"/>
            <a:tailEnd type="none" w="sm" len="sm"/>
          </a:ln>
        </p:spPr>
      </p:pic>
      <p:pic>
        <p:nvPicPr>
          <p:cNvPr id="382" name="Google Shape;382;g2e3104f75e6_0_81"/>
          <p:cNvPicPr preferRelativeResize="0"/>
          <p:nvPr/>
        </p:nvPicPr>
        <p:blipFill>
          <a:blip r:embed="rId7">
            <a:alphaModFix/>
          </a:blip>
          <a:stretch>
            <a:fillRect/>
          </a:stretch>
        </p:blipFill>
        <p:spPr>
          <a:xfrm>
            <a:off x="288925" y="2509025"/>
            <a:ext cx="6886851" cy="3540949"/>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2923129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Benefit for developers</a:t>
            </a:r>
            <a:br>
              <a:rPr lang="en-US" dirty="0"/>
            </a:br>
            <a:r>
              <a:rPr lang="en-US" dirty="0"/>
              <a:t>to work in CAMARA</a:t>
            </a:r>
            <a:endParaRPr lang="de-DE" dirty="0"/>
          </a:p>
        </p:txBody>
      </p:sp>
      <p:sp>
        <p:nvSpPr>
          <p:cNvPr id="9" name="Inhaltsplatzhalter 8">
            <a:extLst>
              <a:ext uri="{FF2B5EF4-FFF2-40B4-BE49-F238E27FC236}">
                <a16:creationId xmlns:a16="http://schemas.microsoft.com/office/drawing/2014/main" id="{893833D5-FD92-3D17-614B-549D97941FAD}"/>
              </a:ext>
            </a:extLst>
          </p:cNvPr>
          <p:cNvSpPr>
            <a:spLocks noGrp="1"/>
          </p:cNvSpPr>
          <p:nvPr>
            <p:ph sz="quarter" idx="10"/>
          </p:nvPr>
        </p:nvSpPr>
        <p:spPr/>
        <p:txBody>
          <a:bodyPr/>
          <a:lstStyle/>
          <a:p>
            <a:r>
              <a:rPr lang="de-DE" dirty="0"/>
              <a:t>As a </a:t>
            </a:r>
            <a:r>
              <a:rPr lang="de-DE" dirty="0" err="1"/>
              <a:t>typical</a:t>
            </a:r>
            <a:r>
              <a:rPr lang="de-DE" dirty="0"/>
              <a:t> Open Source Project </a:t>
            </a:r>
            <a:r>
              <a:rPr lang="de-DE" dirty="0">
                <a:latin typeface="Montserrat SemiBold" panose="00000700000000000000" pitchFamily="2" charset="0"/>
              </a:rPr>
              <a:t>CAMARA </a:t>
            </a:r>
            <a:r>
              <a:rPr lang="de-DE" dirty="0" err="1">
                <a:latin typeface="Montserrat SemiBold" panose="00000700000000000000" pitchFamily="2" charset="0"/>
              </a:rPr>
              <a:t>is</a:t>
            </a:r>
            <a:r>
              <a:rPr lang="de-DE" dirty="0">
                <a:latin typeface="Montserrat SemiBold" panose="00000700000000000000" pitchFamily="2" charset="0"/>
              </a:rPr>
              <a:t> </a:t>
            </a:r>
            <a:r>
              <a:rPr lang="de-DE" dirty="0" err="1">
                <a:latin typeface="Montserrat SemiBold" panose="00000700000000000000" pitchFamily="2" charset="0"/>
              </a:rPr>
              <a:t>driven</a:t>
            </a:r>
            <a:r>
              <a:rPr lang="de-DE" dirty="0">
                <a:latin typeface="Montserrat SemiBold" panose="00000700000000000000" pitchFamily="2" charset="0"/>
              </a:rPr>
              <a:t> </a:t>
            </a:r>
            <a:r>
              <a:rPr lang="de-DE" dirty="0" err="1">
                <a:latin typeface="Montserrat SemiBold" panose="00000700000000000000" pitchFamily="2" charset="0"/>
              </a:rPr>
              <a:t>by</a:t>
            </a:r>
            <a:r>
              <a:rPr lang="de-DE" dirty="0">
                <a:latin typeface="Montserrat SemiBold" panose="00000700000000000000" pitchFamily="2" charset="0"/>
              </a:rPr>
              <a:t> </a:t>
            </a:r>
            <a:r>
              <a:rPr lang="de-DE" dirty="0" err="1">
                <a:latin typeface="Montserrat SemiBold" panose="00000700000000000000" pitchFamily="2" charset="0"/>
              </a:rPr>
              <a:t>contribution</a:t>
            </a:r>
            <a:r>
              <a:rPr lang="de-DE" dirty="0">
                <a:latin typeface="Montserrat SemiBold" panose="00000700000000000000" pitchFamily="2" charset="0"/>
              </a:rPr>
              <a:t>!</a:t>
            </a:r>
          </a:p>
          <a:p>
            <a:r>
              <a:rPr lang="de-DE" dirty="0"/>
              <a:t>People </a:t>
            </a:r>
            <a:r>
              <a:rPr lang="de-DE" dirty="0" err="1"/>
              <a:t>who</a:t>
            </a:r>
            <a:r>
              <a:rPr lang="de-DE" dirty="0"/>
              <a:t> </a:t>
            </a:r>
            <a:r>
              <a:rPr lang="de-DE" dirty="0" err="1"/>
              <a:t>contribute</a:t>
            </a:r>
            <a:r>
              <a:rPr lang="de-DE" dirty="0"/>
              <a:t> </a:t>
            </a:r>
            <a:r>
              <a:rPr lang="de-DE" dirty="0" err="1"/>
              <a:t>define</a:t>
            </a:r>
            <a:r>
              <a:rPr lang="de-DE" dirty="0"/>
              <a:t> </a:t>
            </a:r>
            <a:r>
              <a:rPr lang="de-DE" dirty="0" err="1"/>
              <a:t>priorities</a:t>
            </a:r>
            <a:r>
              <a:rPr lang="de-DE" dirty="0"/>
              <a:t> and </a:t>
            </a:r>
            <a:r>
              <a:rPr lang="de-DE" dirty="0" err="1"/>
              <a:t>drive</a:t>
            </a:r>
            <a:r>
              <a:rPr lang="de-DE" dirty="0"/>
              <a:t> </a:t>
            </a:r>
            <a:r>
              <a:rPr lang="de-DE" dirty="0" err="1"/>
              <a:t>the</a:t>
            </a:r>
            <a:r>
              <a:rPr lang="de-DE" dirty="0"/>
              <a:t> </a:t>
            </a:r>
            <a:r>
              <a:rPr lang="de-DE" dirty="0" err="1"/>
              <a:t>direction</a:t>
            </a:r>
            <a:r>
              <a:rPr lang="de-DE" dirty="0"/>
              <a:t>.</a:t>
            </a:r>
          </a:p>
          <a:p>
            <a:endParaRPr lang="de-DE" dirty="0"/>
          </a:p>
          <a:p>
            <a:r>
              <a:rPr lang="de-DE" dirty="0"/>
              <a:t>Working in CAMARA on API </a:t>
            </a:r>
            <a:r>
              <a:rPr lang="de-DE" dirty="0" err="1"/>
              <a:t>definitions</a:t>
            </a:r>
            <a:r>
              <a:rPr lang="de-DE" dirty="0"/>
              <a:t>, API </a:t>
            </a:r>
            <a:r>
              <a:rPr lang="de-DE" dirty="0" err="1"/>
              <a:t>documentations</a:t>
            </a:r>
            <a:r>
              <a:rPr lang="de-DE" dirty="0"/>
              <a:t> and API code (</a:t>
            </a:r>
            <a:r>
              <a:rPr lang="de-DE" dirty="0" err="1"/>
              <a:t>transformation</a:t>
            </a:r>
            <a:r>
              <a:rPr lang="de-DE" dirty="0"/>
              <a:t> </a:t>
            </a:r>
            <a:r>
              <a:rPr lang="de-DE" dirty="0" err="1"/>
              <a:t>functions</a:t>
            </a:r>
            <a:r>
              <a:rPr lang="de-DE" dirty="0"/>
              <a:t>) </a:t>
            </a:r>
            <a:r>
              <a:rPr lang="de-DE" dirty="0" err="1"/>
              <a:t>enables</a:t>
            </a:r>
            <a:r>
              <a:rPr lang="de-DE" dirty="0"/>
              <a:t> </a:t>
            </a:r>
            <a:r>
              <a:rPr lang="de-DE" dirty="0" err="1"/>
              <a:t>to</a:t>
            </a:r>
            <a:endParaRPr lang="de-DE" dirty="0"/>
          </a:p>
          <a:p>
            <a:pPr marL="285750" indent="-285750">
              <a:buFont typeface="Montserrat Light" panose="020B0604020202020204" pitchFamily="34" charset="0"/>
              <a:buChar char="•"/>
            </a:pPr>
            <a:r>
              <a:rPr lang="de-DE" dirty="0">
                <a:latin typeface="Montserrat SemiBold" panose="00000700000000000000" pitchFamily="2" charset="0"/>
              </a:rPr>
              <a:t>Bring in own </a:t>
            </a:r>
            <a:r>
              <a:rPr lang="de-DE" dirty="0" err="1">
                <a:latin typeface="Montserrat SemiBold" panose="00000700000000000000" pitchFamily="2" charset="0"/>
              </a:rPr>
              <a:t>demand</a:t>
            </a:r>
            <a:r>
              <a:rPr lang="de-DE" dirty="0">
                <a:latin typeface="Montserrat SemiBold" panose="00000700000000000000" pitchFamily="2" charset="0"/>
              </a:rPr>
              <a:t> </a:t>
            </a:r>
            <a:r>
              <a:rPr lang="de-DE" dirty="0"/>
              <a:t>and </a:t>
            </a:r>
            <a:r>
              <a:rPr lang="de-DE" dirty="0" err="1"/>
              <a:t>contribute</a:t>
            </a:r>
            <a:r>
              <a:rPr lang="de-DE" dirty="0"/>
              <a:t> a </a:t>
            </a:r>
            <a:r>
              <a:rPr lang="de-DE" dirty="0" err="1"/>
              <a:t>solution</a:t>
            </a:r>
            <a:endParaRPr lang="de-DE" dirty="0"/>
          </a:p>
          <a:p>
            <a:pPr marL="285750" indent="-285750">
              <a:buFont typeface="Montserrat Light" panose="020B0604020202020204" pitchFamily="34" charset="0"/>
              <a:buChar char="•"/>
            </a:pPr>
            <a:r>
              <a:rPr lang="de-DE" dirty="0" err="1">
                <a:latin typeface="Montserrat SemiBold" panose="00000700000000000000" pitchFamily="2" charset="0"/>
              </a:rPr>
              <a:t>Influence</a:t>
            </a:r>
            <a:r>
              <a:rPr lang="de-DE" dirty="0">
                <a:latin typeface="Montserrat SemiBold" panose="00000700000000000000" pitchFamily="2" charset="0"/>
              </a:rPr>
              <a:t> </a:t>
            </a:r>
            <a:r>
              <a:rPr lang="de-DE" dirty="0" err="1">
                <a:latin typeface="Montserrat SemiBold" panose="00000700000000000000" pitchFamily="2" charset="0"/>
              </a:rPr>
              <a:t>the</a:t>
            </a:r>
            <a:r>
              <a:rPr lang="de-DE" dirty="0">
                <a:latin typeface="Montserrat SemiBold" panose="00000700000000000000" pitchFamily="2" charset="0"/>
              </a:rPr>
              <a:t> </a:t>
            </a:r>
            <a:r>
              <a:rPr lang="de-DE" dirty="0" err="1">
                <a:latin typeface="Montserrat SemiBold" panose="00000700000000000000" pitchFamily="2" charset="0"/>
              </a:rPr>
              <a:t>definition</a:t>
            </a:r>
            <a:r>
              <a:rPr lang="de-DE" dirty="0">
                <a:latin typeface="Montserrat SemiBold" panose="00000700000000000000" pitchFamily="2" charset="0"/>
              </a:rPr>
              <a:t> </a:t>
            </a:r>
            <a:r>
              <a:rPr lang="de-DE" dirty="0" err="1"/>
              <a:t>of</a:t>
            </a:r>
            <a:r>
              <a:rPr lang="de-DE" dirty="0"/>
              <a:t> </a:t>
            </a:r>
            <a:r>
              <a:rPr lang="de-DE" dirty="0" err="1"/>
              <a:t>new</a:t>
            </a:r>
            <a:r>
              <a:rPr lang="de-DE" dirty="0"/>
              <a:t> APIs and API </a:t>
            </a:r>
            <a:r>
              <a:rPr lang="de-DE" dirty="0" err="1"/>
              <a:t>versions</a:t>
            </a:r>
            <a:endParaRPr lang="de-DE" dirty="0"/>
          </a:p>
          <a:p>
            <a:pPr marL="285750" indent="-285750">
              <a:buFont typeface="Montserrat Light" panose="020B0604020202020204" pitchFamily="34" charset="0"/>
              <a:buChar char="•"/>
            </a:pPr>
            <a:r>
              <a:rPr lang="de-DE" dirty="0" err="1"/>
              <a:t>Ensure</a:t>
            </a:r>
            <a:r>
              <a:rPr lang="de-DE" dirty="0"/>
              <a:t> </a:t>
            </a:r>
            <a:r>
              <a:rPr lang="de-DE" dirty="0" err="1"/>
              <a:t>that</a:t>
            </a:r>
            <a:r>
              <a:rPr lang="de-DE" dirty="0"/>
              <a:t> own </a:t>
            </a:r>
            <a:r>
              <a:rPr lang="de-DE" dirty="0" err="1"/>
              <a:t>requirements</a:t>
            </a:r>
            <a:r>
              <a:rPr lang="de-DE" dirty="0"/>
              <a:t> </a:t>
            </a:r>
            <a:r>
              <a:rPr lang="de-DE" dirty="0" err="1"/>
              <a:t>are</a:t>
            </a:r>
            <a:r>
              <a:rPr lang="de-DE" dirty="0"/>
              <a:t> </a:t>
            </a:r>
            <a:r>
              <a:rPr lang="de-DE" dirty="0" err="1"/>
              <a:t>considered</a:t>
            </a:r>
            <a:endParaRPr lang="de-DE" dirty="0"/>
          </a:p>
          <a:p>
            <a:pPr marL="285750" indent="-285750">
              <a:buFont typeface="Montserrat Light" panose="020B0604020202020204" pitchFamily="34" charset="0"/>
              <a:buChar char="•"/>
            </a:pPr>
            <a:r>
              <a:rPr lang="de-DE" dirty="0" err="1">
                <a:latin typeface="Montserrat SemiBold" panose="00000700000000000000" pitchFamily="2" charset="0"/>
              </a:rPr>
              <a:t>Provide</a:t>
            </a:r>
            <a:r>
              <a:rPr lang="de-DE" dirty="0">
                <a:latin typeface="Montserrat SemiBold" panose="00000700000000000000" pitchFamily="2" charset="0"/>
              </a:rPr>
              <a:t> code </a:t>
            </a:r>
            <a:r>
              <a:rPr lang="de-DE" dirty="0" err="1">
                <a:latin typeface="Montserrat SemiBold" panose="00000700000000000000" pitchFamily="2" charset="0"/>
              </a:rPr>
              <a:t>which</a:t>
            </a:r>
            <a:r>
              <a:rPr lang="de-DE" dirty="0">
                <a:latin typeface="Montserrat SemiBold" panose="00000700000000000000" pitchFamily="2" charset="0"/>
              </a:rPr>
              <a:t> </a:t>
            </a:r>
            <a:r>
              <a:rPr lang="de-DE" dirty="0" err="1">
                <a:latin typeface="Montserrat SemiBold" panose="00000700000000000000" pitchFamily="2" charset="0"/>
              </a:rPr>
              <a:t>can</a:t>
            </a:r>
            <a:r>
              <a:rPr lang="de-DE" dirty="0">
                <a:latin typeface="Montserrat SemiBold" panose="00000700000000000000" pitchFamily="2" charset="0"/>
              </a:rPr>
              <a:t> </a:t>
            </a:r>
            <a:r>
              <a:rPr lang="de-DE" dirty="0" err="1">
                <a:latin typeface="Montserrat SemiBold" panose="00000700000000000000" pitchFamily="2" charset="0"/>
              </a:rPr>
              <a:t>be</a:t>
            </a:r>
            <a:r>
              <a:rPr lang="de-DE" dirty="0">
                <a:latin typeface="Montserrat SemiBold" panose="00000700000000000000" pitchFamily="2" charset="0"/>
              </a:rPr>
              <a:t> </a:t>
            </a:r>
            <a:r>
              <a:rPr lang="de-DE" dirty="0" err="1">
                <a:latin typeface="Montserrat SemiBold" panose="00000700000000000000" pitchFamily="2" charset="0"/>
              </a:rPr>
              <a:t>used</a:t>
            </a:r>
            <a:r>
              <a:rPr lang="de-DE" dirty="0">
                <a:latin typeface="Montserrat SemiBold" panose="00000700000000000000" pitchFamily="2" charset="0"/>
              </a:rPr>
              <a:t> </a:t>
            </a:r>
            <a:r>
              <a:rPr lang="de-DE" dirty="0" err="1">
                <a:latin typeface="Montserrat SemiBold" panose="00000700000000000000" pitchFamily="2" charset="0"/>
              </a:rPr>
              <a:t>globally</a:t>
            </a:r>
            <a:endParaRPr lang="de-DE" dirty="0">
              <a:latin typeface="Montserrat SemiBold" panose="00000700000000000000" pitchFamily="2" charset="0"/>
            </a:endParaRPr>
          </a:p>
          <a:p>
            <a:pPr marL="285750" indent="-285750">
              <a:buFont typeface="Montserrat Light" panose="020B0604020202020204" pitchFamily="34" charset="0"/>
              <a:buChar char="•"/>
            </a:pPr>
            <a:r>
              <a:rPr lang="de-DE" dirty="0" err="1">
                <a:latin typeface="Montserrat SemiBold" panose="00000700000000000000" pitchFamily="2" charset="0"/>
              </a:rPr>
              <a:t>Learn</a:t>
            </a:r>
            <a:r>
              <a:rPr lang="de-DE" dirty="0"/>
              <a:t> </a:t>
            </a:r>
            <a:r>
              <a:rPr lang="de-DE" dirty="0" err="1"/>
              <a:t>about</a:t>
            </a:r>
            <a:r>
              <a:rPr lang="de-DE" dirty="0"/>
              <a:t> CAMARA, Open Gateway and </a:t>
            </a:r>
            <a:r>
              <a:rPr lang="de-DE" dirty="0" err="1"/>
              <a:t>the</a:t>
            </a:r>
            <a:r>
              <a:rPr lang="de-DE" dirty="0"/>
              <a:t> Network API </a:t>
            </a:r>
            <a:r>
              <a:rPr lang="de-DE" dirty="0" err="1"/>
              <a:t>ecosystem</a:t>
            </a:r>
            <a:endParaRPr lang="de-DE" dirty="0"/>
          </a:p>
          <a:p>
            <a:pPr marL="285750" indent="-285750">
              <a:buFont typeface="Montserrat Light" panose="020B0604020202020204" pitchFamily="34" charset="0"/>
              <a:buChar char="•"/>
            </a:pPr>
            <a:r>
              <a:rPr lang="de-DE" dirty="0" err="1">
                <a:latin typeface="Montserrat SemiBold" panose="00000700000000000000" pitchFamily="2" charset="0"/>
              </a:rPr>
              <a:t>Get</a:t>
            </a:r>
            <a:r>
              <a:rPr lang="de-DE" dirty="0">
                <a:latin typeface="Montserrat SemiBold" panose="00000700000000000000" pitchFamily="2" charset="0"/>
              </a:rPr>
              <a:t> </a:t>
            </a:r>
            <a:r>
              <a:rPr lang="de-DE" dirty="0" err="1">
                <a:latin typeface="Montserrat SemiBold" panose="00000700000000000000" pitchFamily="2" charset="0"/>
              </a:rPr>
              <a:t>deep</a:t>
            </a:r>
            <a:r>
              <a:rPr lang="de-DE" dirty="0">
                <a:latin typeface="Montserrat SemiBold" panose="00000700000000000000" pitchFamily="2" charset="0"/>
              </a:rPr>
              <a:t> </a:t>
            </a:r>
            <a:r>
              <a:rPr lang="de-DE" dirty="0" err="1">
                <a:latin typeface="Montserrat SemiBold" panose="00000700000000000000" pitchFamily="2" charset="0"/>
              </a:rPr>
              <a:t>knowledge</a:t>
            </a:r>
            <a:r>
              <a:rPr lang="de-DE" dirty="0">
                <a:latin typeface="Montserrat SemiBold" panose="00000700000000000000" pitchFamily="2" charset="0"/>
              </a:rPr>
              <a:t> </a:t>
            </a:r>
            <a:r>
              <a:rPr lang="de-DE" dirty="0" err="1">
                <a:latin typeface="Montserrat SemiBold" panose="00000700000000000000" pitchFamily="2" charset="0"/>
              </a:rPr>
              <a:t>about</a:t>
            </a:r>
            <a:r>
              <a:rPr lang="de-DE" dirty="0">
                <a:latin typeface="Montserrat SemiBold" panose="00000700000000000000" pitchFamily="2" charset="0"/>
              </a:rPr>
              <a:t> </a:t>
            </a:r>
            <a:r>
              <a:rPr lang="de-DE" dirty="0" err="1">
                <a:latin typeface="Montserrat SemiBold" panose="00000700000000000000" pitchFamily="2" charset="0"/>
              </a:rPr>
              <a:t>the</a:t>
            </a:r>
            <a:r>
              <a:rPr lang="de-DE" dirty="0">
                <a:latin typeface="Montserrat SemiBold" panose="00000700000000000000" pitchFamily="2" charset="0"/>
              </a:rPr>
              <a:t> APIs</a:t>
            </a:r>
          </a:p>
          <a:p>
            <a:pPr marL="285750" indent="-285750">
              <a:buFont typeface="Montserrat Light" panose="020B0604020202020204" pitchFamily="34" charset="0"/>
              <a:buChar char="•"/>
            </a:pPr>
            <a:r>
              <a:rPr lang="de-DE" dirty="0" err="1">
                <a:latin typeface="Montserrat SemiBold" panose="00000700000000000000" pitchFamily="2" charset="0"/>
              </a:rPr>
              <a:t>Become</a:t>
            </a:r>
            <a:r>
              <a:rPr lang="de-DE" dirty="0">
                <a:latin typeface="Montserrat SemiBold" panose="00000700000000000000" pitchFamily="2" charset="0"/>
              </a:rPr>
              <a:t> </a:t>
            </a:r>
            <a:r>
              <a:rPr lang="de-DE" dirty="0" err="1">
                <a:latin typeface="Montserrat SemiBold" panose="00000700000000000000" pitchFamily="2" charset="0"/>
              </a:rPr>
              <a:t>maintainer</a:t>
            </a:r>
            <a:r>
              <a:rPr lang="de-DE" dirty="0">
                <a:latin typeface="Montserrat SemiBold" panose="00000700000000000000" pitchFamily="2" charset="0"/>
              </a:rPr>
              <a:t> and TSC </a:t>
            </a:r>
            <a:r>
              <a:rPr lang="de-DE" dirty="0" err="1">
                <a:latin typeface="Montserrat SemiBold" panose="00000700000000000000" pitchFamily="2" charset="0"/>
              </a:rPr>
              <a:t>member</a:t>
            </a:r>
            <a:r>
              <a:rPr lang="de-DE" dirty="0">
                <a:latin typeface="Montserrat SemiBold" panose="00000700000000000000" pitchFamily="2" charset="0"/>
              </a:rPr>
              <a:t> </a:t>
            </a:r>
            <a:r>
              <a:rPr lang="de-DE" dirty="0" err="1"/>
              <a:t>to</a:t>
            </a:r>
            <a:r>
              <a:rPr lang="de-DE" dirty="0"/>
              <a:t> </a:t>
            </a:r>
            <a:r>
              <a:rPr lang="de-DE" dirty="0" err="1"/>
              <a:t>influence</a:t>
            </a:r>
            <a:r>
              <a:rPr lang="de-DE" dirty="0"/>
              <a:t> </a:t>
            </a:r>
            <a:r>
              <a:rPr lang="de-DE" dirty="0" err="1"/>
              <a:t>technical</a:t>
            </a:r>
            <a:r>
              <a:rPr lang="de-DE" dirty="0"/>
              <a:t> </a:t>
            </a:r>
            <a:r>
              <a:rPr lang="de-DE" dirty="0" err="1"/>
              <a:t>decisions</a:t>
            </a:r>
            <a:r>
              <a:rPr lang="de-DE" dirty="0"/>
              <a:t> in CAMARA</a:t>
            </a:r>
          </a:p>
        </p:txBody>
      </p:sp>
    </p:spTree>
    <p:extLst>
      <p:ext uri="{BB962C8B-B14F-4D97-AF65-F5344CB8AC3E}">
        <p14:creationId xmlns:p14="http://schemas.microsoft.com/office/powerpoint/2010/main" val="4136171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28328998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Joining CAMARA as Developer</a:t>
            </a:r>
            <a:endParaRPr lang="de-DE" dirty="0"/>
          </a:p>
        </p:txBody>
      </p:sp>
      <p:sp>
        <p:nvSpPr>
          <p:cNvPr id="7" name="Inhaltsplatzhalter 6">
            <a:extLst>
              <a:ext uri="{FF2B5EF4-FFF2-40B4-BE49-F238E27FC236}">
                <a16:creationId xmlns:a16="http://schemas.microsoft.com/office/drawing/2014/main" id="{46E455FF-3023-A93D-5274-9C8A6171FE7E}"/>
              </a:ext>
            </a:extLst>
          </p:cNvPr>
          <p:cNvSpPr>
            <a:spLocks noGrp="1"/>
          </p:cNvSpPr>
          <p:nvPr>
            <p:ph sz="quarter" idx="10"/>
          </p:nvPr>
        </p:nvSpPr>
        <p:spPr>
          <a:xfrm>
            <a:off x="444373" y="1890347"/>
            <a:ext cx="10944225" cy="271740"/>
          </a:xfrm>
        </p:spPr>
        <p:txBody>
          <a:bodyPr/>
          <a:lstStyle/>
          <a:p>
            <a:r>
              <a:rPr lang="de-DE" dirty="0" err="1">
                <a:latin typeface="Montserrat SemiBold" panose="00000700000000000000" pitchFamily="2" charset="0"/>
              </a:rPr>
              <a:t>To</a:t>
            </a:r>
            <a:r>
              <a:rPr lang="de-DE" dirty="0">
                <a:latin typeface="Montserrat SemiBold" panose="00000700000000000000" pitchFamily="2" charset="0"/>
              </a:rPr>
              <a:t> </a:t>
            </a:r>
            <a:r>
              <a:rPr lang="de-DE" dirty="0" err="1">
                <a:latin typeface="Montserrat SemiBold" panose="00000700000000000000" pitchFamily="2" charset="0"/>
              </a:rPr>
              <a:t>join</a:t>
            </a:r>
            <a:r>
              <a:rPr lang="de-DE" dirty="0">
                <a:latin typeface="Montserrat SemiBold" panose="00000700000000000000" pitchFamily="2" charset="0"/>
              </a:rPr>
              <a:t> </a:t>
            </a:r>
            <a:r>
              <a:rPr lang="de-DE" dirty="0" err="1">
                <a:latin typeface="Montserrat SemiBold" panose="00000700000000000000" pitchFamily="2" charset="0"/>
              </a:rPr>
              <a:t>the</a:t>
            </a:r>
            <a:r>
              <a:rPr lang="de-DE" dirty="0">
                <a:latin typeface="Montserrat SemiBold" panose="00000700000000000000" pitchFamily="2" charset="0"/>
              </a:rPr>
              <a:t> CAMARA </a:t>
            </a:r>
            <a:r>
              <a:rPr lang="de-DE" dirty="0" err="1">
                <a:latin typeface="Montserrat SemiBold" panose="00000700000000000000" pitchFamily="2" charset="0"/>
              </a:rPr>
              <a:t>mailing</a:t>
            </a:r>
            <a:r>
              <a:rPr lang="de-DE" dirty="0">
                <a:latin typeface="Montserrat SemiBold" panose="00000700000000000000" pitchFamily="2" charset="0"/>
              </a:rPr>
              <a:t> </a:t>
            </a:r>
            <a:r>
              <a:rPr lang="de-DE" dirty="0" err="1">
                <a:latin typeface="Montserrat SemiBold" panose="00000700000000000000" pitchFamily="2" charset="0"/>
              </a:rPr>
              <a:t>list</a:t>
            </a:r>
            <a:r>
              <a:rPr lang="de-DE" dirty="0">
                <a:latin typeface="Montserrat SemiBold" panose="00000700000000000000" pitchFamily="2" charset="0"/>
              </a:rPr>
              <a:t> </a:t>
            </a:r>
            <a:r>
              <a:rPr lang="de-DE" dirty="0"/>
              <a:t>send an (</a:t>
            </a:r>
            <a:r>
              <a:rPr lang="de-DE" dirty="0" err="1"/>
              <a:t>empy</a:t>
            </a:r>
            <a:r>
              <a:rPr lang="de-DE" dirty="0"/>
              <a:t>) email </a:t>
            </a:r>
            <a:r>
              <a:rPr lang="de-DE" dirty="0" err="1"/>
              <a:t>to</a:t>
            </a:r>
            <a:r>
              <a:rPr lang="de-DE" dirty="0"/>
              <a:t> </a:t>
            </a:r>
            <a:r>
              <a:rPr lang="de-DE" dirty="0">
                <a:hlinkClick r:id="rId6"/>
              </a:rPr>
              <a:t>all+subscribe@lists.camaraproject.org</a:t>
            </a:r>
            <a:r>
              <a:rPr lang="de-DE" dirty="0"/>
              <a:t>.</a:t>
            </a:r>
          </a:p>
          <a:p>
            <a:endParaRPr lang="de-DE" dirty="0"/>
          </a:p>
        </p:txBody>
      </p:sp>
      <p:pic>
        <p:nvPicPr>
          <p:cNvPr id="10" name="Grafik 9">
            <a:extLst>
              <a:ext uri="{FF2B5EF4-FFF2-40B4-BE49-F238E27FC236}">
                <a16:creationId xmlns:a16="http://schemas.microsoft.com/office/drawing/2014/main" id="{8A795BC3-630D-85FE-21A2-F727EB703259}"/>
              </a:ext>
            </a:extLst>
          </p:cNvPr>
          <p:cNvPicPr>
            <a:picLocks noChangeAspect="1"/>
          </p:cNvPicPr>
          <p:nvPr/>
        </p:nvPicPr>
        <p:blipFill>
          <a:blip r:embed="rId7"/>
          <a:stretch>
            <a:fillRect/>
          </a:stretch>
        </p:blipFill>
        <p:spPr>
          <a:xfrm>
            <a:off x="444373" y="2417468"/>
            <a:ext cx="9813630" cy="2506146"/>
          </a:xfrm>
          <a:prstGeom prst="rect">
            <a:avLst/>
          </a:prstGeom>
        </p:spPr>
      </p:pic>
      <p:sp>
        <p:nvSpPr>
          <p:cNvPr id="11" name="Inhaltsplatzhalter 6">
            <a:extLst>
              <a:ext uri="{FF2B5EF4-FFF2-40B4-BE49-F238E27FC236}">
                <a16:creationId xmlns:a16="http://schemas.microsoft.com/office/drawing/2014/main" id="{014F09FC-149B-2420-3C4A-D5B37EAA8748}"/>
              </a:ext>
            </a:extLst>
          </p:cNvPr>
          <p:cNvSpPr txBox="1">
            <a:spLocks/>
          </p:cNvSpPr>
          <p:nvPr/>
        </p:nvSpPr>
        <p:spPr>
          <a:xfrm>
            <a:off x="444373" y="5572160"/>
            <a:ext cx="10944225" cy="271740"/>
          </a:xfrm>
          <a:prstGeom prst="rect">
            <a:avLst/>
          </a:prstGeom>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baseline="0">
                <a:solidFill>
                  <a:schemeClr val="tx2"/>
                </a:solidFill>
                <a:latin typeface="Montserrat Light" pitchFamily="2" charset="77"/>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r>
              <a:rPr lang="de-DE" dirty="0">
                <a:latin typeface="Montserrat SemiBold" panose="00000700000000000000" pitchFamily="2" charset="0"/>
              </a:rPr>
              <a:t>The CAMARA GitHub </a:t>
            </a:r>
            <a:r>
              <a:rPr lang="de-DE" dirty="0">
                <a:hlinkClick r:id="rId8"/>
              </a:rPr>
              <a:t>https://github.com/camaraproject</a:t>
            </a:r>
            <a:r>
              <a:rPr lang="de-DE" dirty="0"/>
              <a:t> </a:t>
            </a:r>
            <a:r>
              <a:rPr lang="de-DE" dirty="0" err="1"/>
              <a:t>can</a:t>
            </a:r>
            <a:r>
              <a:rPr lang="de-DE" dirty="0"/>
              <a:t> </a:t>
            </a:r>
            <a:r>
              <a:rPr lang="de-DE" dirty="0" err="1"/>
              <a:t>be</a:t>
            </a:r>
            <a:r>
              <a:rPr lang="de-DE" dirty="0"/>
              <a:t> </a:t>
            </a:r>
            <a:r>
              <a:rPr lang="de-DE" dirty="0" err="1"/>
              <a:t>accessed</a:t>
            </a:r>
            <a:r>
              <a:rPr lang="de-DE" dirty="0"/>
              <a:t> </a:t>
            </a:r>
            <a:r>
              <a:rPr lang="de-DE" dirty="0" err="1"/>
              <a:t>without</a:t>
            </a:r>
            <a:r>
              <a:rPr lang="de-DE" dirty="0"/>
              <a:t> </a:t>
            </a:r>
            <a:r>
              <a:rPr lang="de-DE" dirty="0" err="1"/>
              <a:t>any</a:t>
            </a:r>
            <a:r>
              <a:rPr lang="de-DE" dirty="0"/>
              <a:t> </a:t>
            </a:r>
            <a:r>
              <a:rPr lang="de-DE" dirty="0" err="1"/>
              <a:t>prerequisite</a:t>
            </a:r>
            <a:r>
              <a:rPr lang="de-DE" dirty="0"/>
              <a:t>.</a:t>
            </a:r>
            <a:br>
              <a:rPr lang="de-DE" dirty="0"/>
            </a:br>
            <a:r>
              <a:rPr lang="en-US" dirty="0"/>
              <a:t>To create issues and start contributing to CAMARA you need a free GitHub account. </a:t>
            </a:r>
            <a:endParaRPr lang="de-DE" dirty="0"/>
          </a:p>
        </p:txBody>
      </p:sp>
    </p:spTree>
    <p:extLst>
      <p:ext uri="{BB962C8B-B14F-4D97-AF65-F5344CB8AC3E}">
        <p14:creationId xmlns:p14="http://schemas.microsoft.com/office/powerpoint/2010/main" val="570113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14547105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Joining CAMARA as Developer</a:t>
            </a:r>
            <a:endParaRPr lang="de-DE" dirty="0"/>
          </a:p>
        </p:txBody>
      </p:sp>
      <p:sp>
        <p:nvSpPr>
          <p:cNvPr id="7" name="Inhaltsplatzhalter 6">
            <a:extLst>
              <a:ext uri="{FF2B5EF4-FFF2-40B4-BE49-F238E27FC236}">
                <a16:creationId xmlns:a16="http://schemas.microsoft.com/office/drawing/2014/main" id="{46E455FF-3023-A93D-5274-9C8A6171FE7E}"/>
              </a:ext>
            </a:extLst>
          </p:cNvPr>
          <p:cNvSpPr>
            <a:spLocks noGrp="1"/>
          </p:cNvSpPr>
          <p:nvPr>
            <p:ph sz="quarter" idx="10"/>
          </p:nvPr>
        </p:nvSpPr>
        <p:spPr>
          <a:xfrm>
            <a:off x="444373" y="1890347"/>
            <a:ext cx="10944225" cy="271740"/>
          </a:xfrm>
        </p:spPr>
        <p:txBody>
          <a:bodyPr/>
          <a:lstStyle/>
          <a:p>
            <a:r>
              <a:rPr lang="de-DE" dirty="0" err="1">
                <a:latin typeface="Montserrat SemiBold" panose="00000700000000000000" pitchFamily="2" charset="0"/>
              </a:rPr>
              <a:t>Each</a:t>
            </a:r>
            <a:r>
              <a:rPr lang="de-DE" dirty="0">
                <a:latin typeface="Montserrat SemiBold" panose="00000700000000000000" pitchFamily="2" charset="0"/>
              </a:rPr>
              <a:t> API </a:t>
            </a:r>
            <a:r>
              <a:rPr lang="de-DE" dirty="0" err="1">
                <a:latin typeface="Montserrat SemiBold" panose="00000700000000000000" pitchFamily="2" charset="0"/>
              </a:rPr>
              <a:t>family</a:t>
            </a:r>
            <a:r>
              <a:rPr lang="de-DE" dirty="0">
                <a:latin typeface="Montserrat SemiBold" panose="00000700000000000000" pitchFamily="2" charset="0"/>
              </a:rPr>
              <a:t> / </a:t>
            </a:r>
            <a:r>
              <a:rPr lang="de-DE" dirty="0" err="1">
                <a:latin typeface="Montserrat SemiBold" panose="00000700000000000000" pitchFamily="2" charset="0"/>
              </a:rPr>
              <a:t>working</a:t>
            </a:r>
            <a:r>
              <a:rPr lang="de-DE" dirty="0">
                <a:latin typeface="Montserrat SemiBold" panose="00000700000000000000" pitchFamily="2" charset="0"/>
              </a:rPr>
              <a:t> </a:t>
            </a:r>
            <a:r>
              <a:rPr lang="de-DE" dirty="0" err="1">
                <a:latin typeface="Montserrat SemiBold" panose="00000700000000000000" pitchFamily="2" charset="0"/>
              </a:rPr>
              <a:t>group</a:t>
            </a:r>
            <a:r>
              <a:rPr lang="de-DE" dirty="0">
                <a:latin typeface="Montserrat SemiBold" panose="00000700000000000000" pitchFamily="2" charset="0"/>
              </a:rPr>
              <a:t> in CAMARA </a:t>
            </a:r>
            <a:r>
              <a:rPr lang="de-DE" dirty="0" err="1">
                <a:latin typeface="Montserrat SemiBold" panose="00000700000000000000" pitchFamily="2" charset="0"/>
              </a:rPr>
              <a:t>is</a:t>
            </a:r>
            <a:r>
              <a:rPr lang="de-DE" dirty="0">
                <a:latin typeface="Montserrat SemiBold" panose="00000700000000000000" pitchFamily="2" charset="0"/>
              </a:rPr>
              <a:t> </a:t>
            </a:r>
            <a:r>
              <a:rPr lang="de-DE" dirty="0" err="1">
                <a:latin typeface="Montserrat SemiBold" panose="00000700000000000000" pitchFamily="2" charset="0"/>
              </a:rPr>
              <a:t>organized</a:t>
            </a:r>
            <a:r>
              <a:rPr lang="de-DE" dirty="0">
                <a:latin typeface="Montserrat SemiBold" panose="00000700000000000000" pitchFamily="2" charset="0"/>
              </a:rPr>
              <a:t> </a:t>
            </a:r>
            <a:r>
              <a:rPr lang="de-DE" dirty="0" err="1">
                <a:latin typeface="Montserrat SemiBold" panose="00000700000000000000" pitchFamily="2" charset="0"/>
              </a:rPr>
              <a:t>as</a:t>
            </a:r>
            <a:r>
              <a:rPr lang="de-DE" dirty="0">
                <a:latin typeface="Montserrat SemiBold" panose="00000700000000000000" pitchFamily="2" charset="0"/>
              </a:rPr>
              <a:t> a separate Sub Project </a:t>
            </a:r>
            <a:r>
              <a:rPr lang="de-DE" dirty="0" err="1">
                <a:latin typeface="Montserrat SemiBold" panose="00000700000000000000" pitchFamily="2" charset="0"/>
              </a:rPr>
              <a:t>with</a:t>
            </a:r>
            <a:r>
              <a:rPr lang="de-DE" dirty="0">
                <a:latin typeface="Montserrat SemiBold" panose="00000700000000000000" pitchFamily="2" charset="0"/>
              </a:rPr>
              <a:t> (</a:t>
            </a:r>
            <a:r>
              <a:rPr lang="de-DE" dirty="0" err="1">
                <a:latin typeface="Montserrat SemiBold" panose="00000700000000000000" pitchFamily="2" charset="0"/>
              </a:rPr>
              <a:t>example</a:t>
            </a:r>
            <a:r>
              <a:rPr lang="de-DE" dirty="0">
                <a:latin typeface="Montserrat SemiBold" panose="00000700000000000000" pitchFamily="2" charset="0"/>
              </a:rPr>
              <a:t> </a:t>
            </a:r>
            <a:r>
              <a:rPr lang="de-DE" dirty="0" err="1">
                <a:latin typeface="Montserrat SemiBold" panose="00000700000000000000" pitchFamily="2" charset="0"/>
              </a:rPr>
              <a:t>QoD</a:t>
            </a:r>
            <a:r>
              <a:rPr lang="de-DE" dirty="0">
                <a:latin typeface="Montserrat SemiBold" panose="00000700000000000000" pitchFamily="2" charset="0"/>
              </a:rPr>
              <a:t>):</a:t>
            </a:r>
          </a:p>
          <a:p>
            <a:pPr marL="285750" indent="-285750">
              <a:buFont typeface="Montserrat Light" panose="020B0604020202020204" pitchFamily="34" charset="0"/>
              <a:buChar char="•"/>
            </a:pPr>
            <a:r>
              <a:rPr lang="de-DE" dirty="0">
                <a:latin typeface="Montserrat Light" panose="00000400000000000000" pitchFamily="2" charset="0"/>
              </a:rPr>
              <a:t>A </a:t>
            </a:r>
            <a:r>
              <a:rPr lang="de-DE" dirty="0" err="1">
                <a:latin typeface="Montserrat Light" panose="00000400000000000000" pitchFamily="2" charset="0"/>
              </a:rPr>
              <a:t>dedicated</a:t>
            </a:r>
            <a:r>
              <a:rPr lang="de-DE" dirty="0">
                <a:latin typeface="Montserrat Light" panose="00000400000000000000" pitchFamily="2" charset="0"/>
              </a:rPr>
              <a:t> </a:t>
            </a:r>
            <a:r>
              <a:rPr lang="de-DE" dirty="0" err="1">
                <a:latin typeface="Montserrat Light" panose="00000400000000000000" pitchFamily="2" charset="0"/>
              </a:rPr>
              <a:t>lead</a:t>
            </a:r>
            <a:r>
              <a:rPr lang="de-DE" dirty="0">
                <a:latin typeface="Montserrat Light" panose="00000400000000000000" pitchFamily="2" charset="0"/>
              </a:rPr>
              <a:t> </a:t>
            </a:r>
            <a:r>
              <a:rPr lang="de-DE" dirty="0" err="1">
                <a:latin typeface="Montserrat Light" panose="00000400000000000000" pitchFamily="2" charset="0"/>
              </a:rPr>
              <a:t>repository</a:t>
            </a:r>
            <a:r>
              <a:rPr lang="de-DE" dirty="0">
                <a:latin typeface="Montserrat Light" panose="00000400000000000000" pitchFamily="2" charset="0"/>
              </a:rPr>
              <a:t> (</a:t>
            </a:r>
            <a:r>
              <a:rPr lang="de-DE" dirty="0" err="1">
                <a:latin typeface="Montserrat Light" panose="00000400000000000000" pitchFamily="2" charset="0"/>
              </a:rPr>
              <a:t>containing</a:t>
            </a:r>
            <a:r>
              <a:rPr lang="de-DE" dirty="0">
                <a:latin typeface="Montserrat Light" panose="00000400000000000000" pitchFamily="2" charset="0"/>
              </a:rPr>
              <a:t> API </a:t>
            </a:r>
            <a:r>
              <a:rPr lang="de-DE" dirty="0" err="1">
                <a:latin typeface="Montserrat Light" panose="00000400000000000000" pitchFamily="2" charset="0"/>
              </a:rPr>
              <a:t>definition</a:t>
            </a:r>
            <a:r>
              <a:rPr lang="de-DE" dirty="0">
                <a:latin typeface="Montserrat Light" panose="00000400000000000000" pitchFamily="2" charset="0"/>
              </a:rPr>
              <a:t> and API </a:t>
            </a:r>
            <a:r>
              <a:rPr lang="de-DE" dirty="0" err="1">
                <a:latin typeface="Montserrat Light" panose="00000400000000000000" pitchFamily="2" charset="0"/>
              </a:rPr>
              <a:t>documentation</a:t>
            </a:r>
            <a:r>
              <a:rPr lang="de-DE" dirty="0">
                <a:latin typeface="Montserrat Light" panose="00000400000000000000" pitchFamily="2" charset="0"/>
              </a:rPr>
              <a:t>)</a:t>
            </a:r>
          </a:p>
          <a:p>
            <a:pPr marL="285750" indent="-285750">
              <a:buFont typeface="Montserrat Light" panose="020B0604020202020204" pitchFamily="34" charset="0"/>
              <a:buChar char="•"/>
            </a:pPr>
            <a:r>
              <a:rPr lang="de-DE" dirty="0">
                <a:latin typeface="Montserrat Light" panose="00000400000000000000" pitchFamily="2" charset="0"/>
              </a:rPr>
              <a:t>0…n </a:t>
            </a:r>
            <a:r>
              <a:rPr lang="de-DE" dirty="0" err="1">
                <a:latin typeface="Montserrat Light" panose="00000400000000000000" pitchFamily="2" charset="0"/>
              </a:rPr>
              <a:t>provider</a:t>
            </a:r>
            <a:r>
              <a:rPr lang="de-DE" dirty="0">
                <a:latin typeface="Montserrat Light" panose="00000400000000000000" pitchFamily="2" charset="0"/>
              </a:rPr>
              <a:t> </a:t>
            </a:r>
            <a:r>
              <a:rPr lang="de-DE" dirty="0" err="1">
                <a:latin typeface="Montserrat Light" panose="00000400000000000000" pitchFamily="2" charset="0"/>
              </a:rPr>
              <a:t>implementation</a:t>
            </a:r>
            <a:r>
              <a:rPr lang="de-DE" dirty="0">
                <a:latin typeface="Montserrat Light" panose="00000400000000000000" pitchFamily="2" charset="0"/>
              </a:rPr>
              <a:t> </a:t>
            </a:r>
            <a:r>
              <a:rPr lang="de-DE" dirty="0" err="1">
                <a:latin typeface="Montserrat Light" panose="00000400000000000000" pitchFamily="2" charset="0"/>
              </a:rPr>
              <a:t>repositories</a:t>
            </a:r>
            <a:r>
              <a:rPr lang="de-DE" dirty="0">
                <a:latin typeface="Montserrat Light" panose="00000400000000000000" pitchFamily="2" charset="0"/>
              </a:rPr>
              <a:t> (</a:t>
            </a:r>
            <a:r>
              <a:rPr lang="de-DE" dirty="0" err="1">
                <a:latin typeface="Montserrat Light" panose="00000400000000000000" pitchFamily="2" charset="0"/>
              </a:rPr>
              <a:t>containing</a:t>
            </a:r>
            <a:r>
              <a:rPr lang="de-DE" dirty="0">
                <a:latin typeface="Montserrat Light" panose="00000400000000000000" pitchFamily="2" charset="0"/>
              </a:rPr>
              <a:t> API code)</a:t>
            </a:r>
          </a:p>
          <a:p>
            <a:pPr marL="285750" indent="-285750">
              <a:buFont typeface="Montserrat Light" panose="020B0604020202020204" pitchFamily="34" charset="0"/>
              <a:buChar char="•"/>
            </a:pPr>
            <a:r>
              <a:rPr lang="de-DE" dirty="0">
                <a:latin typeface="Montserrat Light" panose="00000400000000000000" pitchFamily="2" charset="0"/>
              </a:rPr>
              <a:t>A </a:t>
            </a:r>
            <a:r>
              <a:rPr lang="de-DE" dirty="0" err="1">
                <a:latin typeface="Montserrat Light" panose="00000400000000000000" pitchFamily="2" charset="0"/>
              </a:rPr>
              <a:t>dedicated</a:t>
            </a:r>
            <a:r>
              <a:rPr lang="de-DE" dirty="0">
                <a:latin typeface="Montserrat Light" panose="00000400000000000000" pitchFamily="2" charset="0"/>
              </a:rPr>
              <a:t> </a:t>
            </a:r>
            <a:r>
              <a:rPr lang="de-DE" dirty="0" err="1">
                <a:latin typeface="Montserrat Light" panose="00000400000000000000" pitchFamily="2" charset="0"/>
              </a:rPr>
              <a:t>mailing</a:t>
            </a:r>
            <a:r>
              <a:rPr lang="de-DE" dirty="0">
                <a:latin typeface="Montserrat Light" panose="00000400000000000000" pitchFamily="2" charset="0"/>
              </a:rPr>
              <a:t> </a:t>
            </a:r>
            <a:r>
              <a:rPr lang="de-DE" dirty="0" err="1">
                <a:latin typeface="Montserrat Light" panose="00000400000000000000" pitchFamily="2" charset="0"/>
              </a:rPr>
              <a:t>list</a:t>
            </a:r>
            <a:endParaRPr lang="de-DE" dirty="0">
              <a:latin typeface="Montserrat Light" panose="00000400000000000000" pitchFamily="2" charset="0"/>
            </a:endParaRPr>
          </a:p>
        </p:txBody>
      </p:sp>
      <p:pic>
        <p:nvPicPr>
          <p:cNvPr id="5" name="Grafik 4">
            <a:extLst>
              <a:ext uri="{FF2B5EF4-FFF2-40B4-BE49-F238E27FC236}">
                <a16:creationId xmlns:a16="http://schemas.microsoft.com/office/drawing/2014/main" id="{BA4CEC9A-EE88-767A-C9F5-4E20FC35F6D0}"/>
              </a:ext>
            </a:extLst>
          </p:cNvPr>
          <p:cNvPicPr>
            <a:picLocks noChangeAspect="1"/>
          </p:cNvPicPr>
          <p:nvPr/>
        </p:nvPicPr>
        <p:blipFill>
          <a:blip r:embed="rId6"/>
          <a:stretch>
            <a:fillRect/>
          </a:stretch>
        </p:blipFill>
        <p:spPr>
          <a:xfrm>
            <a:off x="444373" y="3422103"/>
            <a:ext cx="5409938" cy="2876094"/>
          </a:xfrm>
          <a:prstGeom prst="rect">
            <a:avLst/>
          </a:prstGeom>
        </p:spPr>
      </p:pic>
      <p:pic>
        <p:nvPicPr>
          <p:cNvPr id="11" name="Grafik 10">
            <a:extLst>
              <a:ext uri="{FF2B5EF4-FFF2-40B4-BE49-F238E27FC236}">
                <a16:creationId xmlns:a16="http://schemas.microsoft.com/office/drawing/2014/main" id="{F20512A7-105E-2E74-26D8-C663E2AF656A}"/>
              </a:ext>
            </a:extLst>
          </p:cNvPr>
          <p:cNvPicPr>
            <a:picLocks noChangeAspect="1"/>
          </p:cNvPicPr>
          <p:nvPr/>
        </p:nvPicPr>
        <p:blipFill>
          <a:blip r:embed="rId7"/>
          <a:stretch>
            <a:fillRect/>
          </a:stretch>
        </p:blipFill>
        <p:spPr>
          <a:xfrm>
            <a:off x="6939629" y="3422103"/>
            <a:ext cx="3643592" cy="2876094"/>
          </a:xfrm>
          <a:prstGeom prst="rect">
            <a:avLst/>
          </a:prstGeom>
          <a:ln w="12700">
            <a:solidFill>
              <a:schemeClr val="bg1">
                <a:lumMod val="85000"/>
              </a:schemeClr>
            </a:solidFill>
          </a:ln>
        </p:spPr>
      </p:pic>
    </p:spTree>
    <p:extLst>
      <p:ext uri="{BB962C8B-B14F-4D97-AF65-F5344CB8AC3E}">
        <p14:creationId xmlns:p14="http://schemas.microsoft.com/office/powerpoint/2010/main" val="3826452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958190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Joining a Sub Project as Developer</a:t>
            </a:r>
            <a:endParaRPr lang="de-DE" dirty="0"/>
          </a:p>
        </p:txBody>
      </p:sp>
      <p:sp>
        <p:nvSpPr>
          <p:cNvPr id="7" name="Inhaltsplatzhalter 6">
            <a:extLst>
              <a:ext uri="{FF2B5EF4-FFF2-40B4-BE49-F238E27FC236}">
                <a16:creationId xmlns:a16="http://schemas.microsoft.com/office/drawing/2014/main" id="{46E455FF-3023-A93D-5274-9C8A6171FE7E}"/>
              </a:ext>
            </a:extLst>
          </p:cNvPr>
          <p:cNvSpPr>
            <a:spLocks noGrp="1"/>
          </p:cNvSpPr>
          <p:nvPr>
            <p:ph sz="quarter" idx="10"/>
          </p:nvPr>
        </p:nvSpPr>
        <p:spPr>
          <a:xfrm>
            <a:off x="444373" y="1890347"/>
            <a:ext cx="10944225" cy="271740"/>
          </a:xfrm>
        </p:spPr>
        <p:txBody>
          <a:bodyPr/>
          <a:lstStyle/>
          <a:p>
            <a:r>
              <a:rPr lang="de-DE" dirty="0" err="1">
                <a:latin typeface="Montserrat SemiBold" panose="00000700000000000000" pitchFamily="2" charset="0"/>
              </a:rPr>
              <a:t>To</a:t>
            </a:r>
            <a:r>
              <a:rPr lang="de-DE" dirty="0">
                <a:latin typeface="Montserrat SemiBold" panose="00000700000000000000" pitchFamily="2" charset="0"/>
              </a:rPr>
              <a:t> </a:t>
            </a:r>
            <a:r>
              <a:rPr lang="de-DE" dirty="0" err="1">
                <a:latin typeface="Montserrat SemiBold" panose="00000700000000000000" pitchFamily="2" charset="0"/>
              </a:rPr>
              <a:t>join</a:t>
            </a:r>
            <a:r>
              <a:rPr lang="de-DE" dirty="0">
                <a:latin typeface="Montserrat SemiBold" panose="00000700000000000000" pitchFamily="2" charset="0"/>
              </a:rPr>
              <a:t> a Sub Project </a:t>
            </a:r>
            <a:r>
              <a:rPr lang="de-DE" dirty="0" err="1"/>
              <a:t>please</a:t>
            </a:r>
            <a:r>
              <a:rPr lang="de-DE" dirty="0"/>
              <a:t> </a:t>
            </a:r>
            <a:r>
              <a:rPr lang="de-DE" dirty="0" err="1"/>
              <a:t>have</a:t>
            </a:r>
            <a:r>
              <a:rPr lang="de-DE" dirty="0"/>
              <a:t> a </a:t>
            </a:r>
            <a:r>
              <a:rPr lang="de-DE" dirty="0" err="1"/>
              <a:t>look</a:t>
            </a:r>
            <a:r>
              <a:rPr lang="de-DE" dirty="0"/>
              <a:t> </a:t>
            </a:r>
            <a:r>
              <a:rPr lang="de-DE" dirty="0" err="1"/>
              <a:t>into</a:t>
            </a:r>
            <a:r>
              <a:rPr lang="de-DE" dirty="0"/>
              <a:t> </a:t>
            </a:r>
            <a:r>
              <a:rPr lang="de-DE" dirty="0" err="1"/>
              <a:t>its</a:t>
            </a:r>
            <a:r>
              <a:rPr lang="de-DE" dirty="0"/>
              <a:t> Readme.md (</a:t>
            </a:r>
            <a:r>
              <a:rPr lang="de-DE" dirty="0" err="1"/>
              <a:t>example</a:t>
            </a:r>
            <a:r>
              <a:rPr lang="de-DE" dirty="0"/>
              <a:t> Quality on Demand):</a:t>
            </a:r>
          </a:p>
          <a:p>
            <a:endParaRPr lang="de-DE" dirty="0"/>
          </a:p>
        </p:txBody>
      </p:sp>
      <p:pic>
        <p:nvPicPr>
          <p:cNvPr id="4" name="Grafik 3">
            <a:extLst>
              <a:ext uri="{FF2B5EF4-FFF2-40B4-BE49-F238E27FC236}">
                <a16:creationId xmlns:a16="http://schemas.microsoft.com/office/drawing/2014/main" id="{24A05542-9FE4-ACF8-F745-27B4420DCE9C}"/>
              </a:ext>
            </a:extLst>
          </p:cNvPr>
          <p:cNvPicPr>
            <a:picLocks noChangeAspect="1"/>
          </p:cNvPicPr>
          <p:nvPr/>
        </p:nvPicPr>
        <p:blipFill>
          <a:blip r:embed="rId6"/>
          <a:stretch>
            <a:fillRect/>
          </a:stretch>
        </p:blipFill>
        <p:spPr>
          <a:xfrm>
            <a:off x="444373" y="2387230"/>
            <a:ext cx="4854611" cy="3684555"/>
          </a:xfrm>
          <a:prstGeom prst="rect">
            <a:avLst/>
          </a:prstGeom>
        </p:spPr>
      </p:pic>
      <p:pic>
        <p:nvPicPr>
          <p:cNvPr id="8" name="Grafik 7">
            <a:extLst>
              <a:ext uri="{FF2B5EF4-FFF2-40B4-BE49-F238E27FC236}">
                <a16:creationId xmlns:a16="http://schemas.microsoft.com/office/drawing/2014/main" id="{C3E52070-0B59-F99D-3217-22B957CEA435}"/>
              </a:ext>
            </a:extLst>
          </p:cNvPr>
          <p:cNvPicPr>
            <a:picLocks noChangeAspect="1"/>
          </p:cNvPicPr>
          <p:nvPr/>
        </p:nvPicPr>
        <p:blipFill>
          <a:blip r:embed="rId7"/>
          <a:stretch>
            <a:fillRect/>
          </a:stretch>
        </p:blipFill>
        <p:spPr>
          <a:xfrm>
            <a:off x="5923173" y="2387229"/>
            <a:ext cx="4737286" cy="3684555"/>
          </a:xfrm>
          <a:prstGeom prst="rect">
            <a:avLst/>
          </a:prstGeom>
        </p:spPr>
      </p:pic>
      <p:sp>
        <p:nvSpPr>
          <p:cNvPr id="9" name="Ellipse 8">
            <a:extLst>
              <a:ext uri="{FF2B5EF4-FFF2-40B4-BE49-F238E27FC236}">
                <a16:creationId xmlns:a16="http://schemas.microsoft.com/office/drawing/2014/main" id="{265C14D4-20F2-A74D-9FEF-3641FF7C30BA}"/>
              </a:ext>
            </a:extLst>
          </p:cNvPr>
          <p:cNvSpPr/>
          <p:nvPr/>
        </p:nvSpPr>
        <p:spPr>
          <a:xfrm>
            <a:off x="303958" y="5529129"/>
            <a:ext cx="5135440" cy="5426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28575">
                <a:solidFill>
                  <a:schemeClr val="tx1"/>
                </a:solidFill>
              </a:ln>
            </a:endParaRPr>
          </a:p>
        </p:txBody>
      </p:sp>
      <p:sp>
        <p:nvSpPr>
          <p:cNvPr id="13" name="Ellipse 12">
            <a:extLst>
              <a:ext uri="{FF2B5EF4-FFF2-40B4-BE49-F238E27FC236}">
                <a16:creationId xmlns:a16="http://schemas.microsoft.com/office/drawing/2014/main" id="{AE3E26CE-4302-B28A-3ED7-B364DBAEB80D}"/>
              </a:ext>
            </a:extLst>
          </p:cNvPr>
          <p:cNvSpPr/>
          <p:nvPr/>
        </p:nvSpPr>
        <p:spPr>
          <a:xfrm>
            <a:off x="5761037" y="5604618"/>
            <a:ext cx="2466304" cy="266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28575">
                <a:solidFill>
                  <a:schemeClr val="tx1"/>
                </a:solidFill>
              </a:ln>
            </a:endParaRPr>
          </a:p>
        </p:txBody>
      </p:sp>
    </p:spTree>
    <p:extLst>
      <p:ext uri="{BB962C8B-B14F-4D97-AF65-F5344CB8AC3E}">
        <p14:creationId xmlns:p14="http://schemas.microsoft.com/office/powerpoint/2010/main" val="2174104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942494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Contributing to CAMARA</a:t>
            </a:r>
            <a:endParaRPr lang="de-DE" dirty="0"/>
          </a:p>
        </p:txBody>
      </p:sp>
      <p:sp>
        <p:nvSpPr>
          <p:cNvPr id="7" name="Inhaltsplatzhalter 6">
            <a:extLst>
              <a:ext uri="{FF2B5EF4-FFF2-40B4-BE49-F238E27FC236}">
                <a16:creationId xmlns:a16="http://schemas.microsoft.com/office/drawing/2014/main" id="{46E455FF-3023-A93D-5274-9C8A6171FE7E}"/>
              </a:ext>
            </a:extLst>
          </p:cNvPr>
          <p:cNvSpPr>
            <a:spLocks noGrp="1"/>
          </p:cNvSpPr>
          <p:nvPr>
            <p:ph sz="quarter" idx="10"/>
          </p:nvPr>
        </p:nvSpPr>
        <p:spPr>
          <a:xfrm>
            <a:off x="444373" y="1890347"/>
            <a:ext cx="10944225" cy="271740"/>
          </a:xfrm>
        </p:spPr>
        <p:txBody>
          <a:bodyPr/>
          <a:lstStyle/>
          <a:p>
            <a:r>
              <a:rPr lang="en-US" dirty="0">
                <a:latin typeface="Montserrat Light" panose="00000400000000000000" pitchFamily="2" charset="0"/>
              </a:rPr>
              <a:t>In the Project the “Fork and pull model” is used. Changes and contributions to CAMARA shall follow this process:</a:t>
            </a:r>
            <a:endParaRPr lang="de-DE" dirty="0">
              <a:latin typeface="Montserrat Light" panose="00000400000000000000" pitchFamily="2" charset="0"/>
            </a:endParaRPr>
          </a:p>
        </p:txBody>
      </p:sp>
      <p:pic>
        <p:nvPicPr>
          <p:cNvPr id="3" name="Grafik 2">
            <a:extLst>
              <a:ext uri="{FF2B5EF4-FFF2-40B4-BE49-F238E27FC236}">
                <a16:creationId xmlns:a16="http://schemas.microsoft.com/office/drawing/2014/main" id="{DC7278C4-0660-9A8B-EF20-10258B9D0361}"/>
              </a:ext>
            </a:extLst>
          </p:cNvPr>
          <p:cNvPicPr>
            <a:picLocks noChangeAspect="1"/>
          </p:cNvPicPr>
          <p:nvPr/>
        </p:nvPicPr>
        <p:blipFill>
          <a:blip r:embed="rId6"/>
          <a:stretch>
            <a:fillRect/>
          </a:stretch>
        </p:blipFill>
        <p:spPr>
          <a:xfrm>
            <a:off x="1582143" y="2162087"/>
            <a:ext cx="8357787" cy="4107539"/>
          </a:xfrm>
          <a:prstGeom prst="rect">
            <a:avLst/>
          </a:prstGeom>
        </p:spPr>
      </p:pic>
      <p:sp>
        <p:nvSpPr>
          <p:cNvPr id="5" name="Textfeld 4">
            <a:extLst>
              <a:ext uri="{FF2B5EF4-FFF2-40B4-BE49-F238E27FC236}">
                <a16:creationId xmlns:a16="http://schemas.microsoft.com/office/drawing/2014/main" id="{85704157-6C27-902B-6AE5-35FF289CB323}"/>
              </a:ext>
            </a:extLst>
          </p:cNvPr>
          <p:cNvSpPr txBox="1"/>
          <p:nvPr/>
        </p:nvSpPr>
        <p:spPr>
          <a:xfrm>
            <a:off x="5120153" y="5715628"/>
            <a:ext cx="5707370" cy="553998"/>
          </a:xfrm>
          <a:prstGeom prst="rect">
            <a:avLst/>
          </a:prstGeom>
          <a:noFill/>
        </p:spPr>
        <p:txBody>
          <a:bodyPr wrap="square" rtlCol="0">
            <a:spAutoFit/>
          </a:bodyPr>
          <a:lstStyle/>
          <a:p>
            <a:r>
              <a:rPr lang="de-DE" sz="1500" dirty="0">
                <a:latin typeface="Montserrat Light" panose="00000400000000000000" pitchFamily="2" charset="0"/>
              </a:rPr>
              <a:t>https://github.com/camaraproject/Governance/blob/main/ProjectStructureAndRoles.md</a:t>
            </a:r>
          </a:p>
        </p:txBody>
      </p:sp>
    </p:spTree>
    <p:extLst>
      <p:ext uri="{BB962C8B-B14F-4D97-AF65-F5344CB8AC3E}">
        <p14:creationId xmlns:p14="http://schemas.microsoft.com/office/powerpoint/2010/main" val="57202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3463963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Benefit for operators to implement</a:t>
            </a:r>
            <a:br>
              <a:rPr lang="en-US" dirty="0"/>
            </a:br>
            <a:r>
              <a:rPr lang="en-US" dirty="0"/>
              <a:t>CAMARA APIs in their networks</a:t>
            </a:r>
            <a:endParaRPr lang="de-DE" dirty="0"/>
          </a:p>
        </p:txBody>
      </p:sp>
      <p:sp>
        <p:nvSpPr>
          <p:cNvPr id="9" name="Inhaltsplatzhalter 8">
            <a:extLst>
              <a:ext uri="{FF2B5EF4-FFF2-40B4-BE49-F238E27FC236}">
                <a16:creationId xmlns:a16="http://schemas.microsoft.com/office/drawing/2014/main" id="{893833D5-FD92-3D17-614B-549D97941FAD}"/>
              </a:ext>
            </a:extLst>
          </p:cNvPr>
          <p:cNvSpPr>
            <a:spLocks noGrp="1"/>
          </p:cNvSpPr>
          <p:nvPr>
            <p:ph sz="quarter" idx="10"/>
          </p:nvPr>
        </p:nvSpPr>
        <p:spPr/>
        <p:txBody>
          <a:bodyPr/>
          <a:lstStyle/>
          <a:p>
            <a:r>
              <a:rPr lang="de-DE" dirty="0">
                <a:latin typeface="Montserrat Medium" panose="00000600000000000000" pitchFamily="2" charset="0"/>
              </a:rPr>
              <a:t>Operators </a:t>
            </a:r>
            <a:r>
              <a:rPr lang="de-DE" dirty="0" err="1">
                <a:latin typeface="Montserrat Medium" panose="00000600000000000000" pitchFamily="2" charset="0"/>
              </a:rPr>
              <a:t>have</a:t>
            </a:r>
            <a:r>
              <a:rPr lang="de-DE" dirty="0">
                <a:latin typeface="Montserrat Medium" panose="00000600000000000000" pitchFamily="2" charset="0"/>
              </a:rPr>
              <a:t> </a:t>
            </a:r>
            <a:r>
              <a:rPr lang="de-DE" dirty="0" err="1">
                <a:latin typeface="Montserrat Medium" panose="00000600000000000000" pitchFamily="2" charset="0"/>
              </a:rPr>
              <a:t>made</a:t>
            </a:r>
            <a:r>
              <a:rPr lang="de-DE" dirty="0">
                <a:latin typeface="Montserrat Medium" panose="00000600000000000000" pitchFamily="2" charset="0"/>
              </a:rPr>
              <a:t> high </a:t>
            </a:r>
            <a:r>
              <a:rPr lang="de-DE" dirty="0" err="1">
                <a:latin typeface="Montserrat Medium" panose="00000600000000000000" pitchFamily="2" charset="0"/>
              </a:rPr>
              <a:t>investments</a:t>
            </a:r>
            <a:r>
              <a:rPr lang="de-DE" dirty="0">
                <a:latin typeface="Montserrat Medium" panose="00000600000000000000" pitchFamily="2" charset="0"/>
              </a:rPr>
              <a:t> </a:t>
            </a:r>
            <a:r>
              <a:rPr lang="de-DE" dirty="0"/>
              <a:t>in</a:t>
            </a:r>
          </a:p>
          <a:p>
            <a:pPr marL="285750" indent="-285750">
              <a:buFont typeface="Montserrat Light" panose="020B0604020202020204" pitchFamily="34" charset="0"/>
              <a:buChar char="•"/>
            </a:pPr>
            <a:r>
              <a:rPr lang="de-DE" dirty="0" err="1"/>
              <a:t>Spectrum</a:t>
            </a:r>
            <a:r>
              <a:rPr lang="de-DE" dirty="0"/>
              <a:t> </a:t>
            </a:r>
            <a:r>
              <a:rPr lang="de-DE" dirty="0" err="1"/>
              <a:t>licences</a:t>
            </a:r>
            <a:endParaRPr lang="de-DE" dirty="0"/>
          </a:p>
          <a:p>
            <a:pPr marL="285750" indent="-285750">
              <a:buFont typeface="Montserrat Light" panose="020B0604020202020204" pitchFamily="34" charset="0"/>
              <a:buChar char="•"/>
            </a:pPr>
            <a:r>
              <a:rPr lang="de-DE" dirty="0"/>
              <a:t>Infrastructure (</a:t>
            </a:r>
            <a:r>
              <a:rPr lang="de-DE" dirty="0" err="1"/>
              <a:t>cell</a:t>
            </a:r>
            <a:r>
              <a:rPr lang="de-DE" dirty="0"/>
              <a:t> </a:t>
            </a:r>
            <a:r>
              <a:rPr lang="de-DE" dirty="0" err="1"/>
              <a:t>towers</a:t>
            </a:r>
            <a:r>
              <a:rPr lang="de-DE" dirty="0"/>
              <a:t>, </a:t>
            </a:r>
            <a:r>
              <a:rPr lang="de-DE" dirty="0" err="1"/>
              <a:t>fibre</a:t>
            </a:r>
            <a:r>
              <a:rPr lang="de-DE" dirty="0"/>
              <a:t>)</a:t>
            </a:r>
          </a:p>
          <a:p>
            <a:pPr marL="285750" indent="-285750">
              <a:buFont typeface="Montserrat Light" panose="020B0604020202020204" pitchFamily="34" charset="0"/>
              <a:buChar char="•"/>
            </a:pPr>
            <a:endParaRPr lang="de-DE" dirty="0"/>
          </a:p>
          <a:p>
            <a:r>
              <a:rPr lang="de-DE" dirty="0">
                <a:latin typeface="Montserrat Medium" panose="00000600000000000000" pitchFamily="2" charset="0"/>
              </a:rPr>
              <a:t>Operators </a:t>
            </a:r>
            <a:r>
              <a:rPr lang="de-DE" dirty="0" err="1">
                <a:latin typeface="Montserrat Medium" panose="00000600000000000000" pitchFamily="2" charset="0"/>
              </a:rPr>
              <a:t>haven‘t</a:t>
            </a:r>
            <a:r>
              <a:rPr lang="de-DE" dirty="0">
                <a:latin typeface="Montserrat Medium" panose="00000600000000000000" pitchFamily="2" charset="0"/>
              </a:rPr>
              <a:t> </a:t>
            </a:r>
            <a:r>
              <a:rPr lang="de-DE" dirty="0" err="1">
                <a:latin typeface="Montserrat Medium" panose="00000600000000000000" pitchFamily="2" charset="0"/>
              </a:rPr>
              <a:t>been</a:t>
            </a:r>
            <a:r>
              <a:rPr lang="de-DE" dirty="0">
                <a:latin typeface="Montserrat Medium" panose="00000600000000000000" pitchFamily="2" charset="0"/>
              </a:rPr>
              <a:t> </a:t>
            </a:r>
            <a:r>
              <a:rPr lang="de-DE" dirty="0" err="1">
                <a:latin typeface="Montserrat Medium" panose="00000600000000000000" pitchFamily="2" charset="0"/>
              </a:rPr>
              <a:t>successful</a:t>
            </a:r>
            <a:r>
              <a:rPr lang="de-DE" dirty="0">
                <a:latin typeface="Montserrat Medium" panose="00000600000000000000" pitchFamily="2" charset="0"/>
              </a:rPr>
              <a:t> </a:t>
            </a:r>
            <a:r>
              <a:rPr lang="de-DE" dirty="0"/>
              <a:t>in </a:t>
            </a:r>
          </a:p>
          <a:p>
            <a:pPr marL="285750" indent="-285750">
              <a:buFont typeface="Montserrat Light" panose="020B0604020202020204" pitchFamily="34" charset="0"/>
              <a:buChar char="•"/>
            </a:pPr>
            <a:r>
              <a:rPr lang="de-DE" dirty="0" err="1"/>
              <a:t>Increasing</a:t>
            </a:r>
            <a:r>
              <a:rPr lang="de-DE" dirty="0"/>
              <a:t> </a:t>
            </a:r>
            <a:r>
              <a:rPr lang="de-DE" dirty="0" err="1"/>
              <a:t>customer</a:t>
            </a:r>
            <a:r>
              <a:rPr lang="de-DE" dirty="0"/>
              <a:t> </a:t>
            </a:r>
            <a:r>
              <a:rPr lang="de-DE" dirty="0" err="1"/>
              <a:t>prices</a:t>
            </a:r>
            <a:r>
              <a:rPr lang="de-DE" dirty="0"/>
              <a:t> </a:t>
            </a:r>
            <a:r>
              <a:rPr lang="de-DE" dirty="0" err="1"/>
              <a:t>for</a:t>
            </a:r>
            <a:r>
              <a:rPr lang="de-DE" dirty="0"/>
              <a:t> </a:t>
            </a:r>
            <a:r>
              <a:rPr lang="de-DE" dirty="0" err="1"/>
              <a:t>connectivity</a:t>
            </a:r>
            <a:r>
              <a:rPr lang="de-DE" dirty="0"/>
              <a:t> </a:t>
            </a:r>
            <a:r>
              <a:rPr lang="de-DE" dirty="0" err="1"/>
              <a:t>contracts</a:t>
            </a:r>
            <a:endParaRPr lang="de-DE" dirty="0"/>
          </a:p>
          <a:p>
            <a:pPr marL="285750" indent="-285750">
              <a:buFont typeface="Montserrat Light" panose="020B0604020202020204" pitchFamily="34" charset="0"/>
              <a:buChar char="•"/>
            </a:pPr>
            <a:endParaRPr lang="de-DE" dirty="0"/>
          </a:p>
          <a:p>
            <a:r>
              <a:rPr lang="de-DE" b="1" dirty="0">
                <a:solidFill>
                  <a:schemeClr val="accent2"/>
                </a:solidFill>
              </a:rPr>
              <a:t>CAMARA APIs open a </a:t>
            </a:r>
            <a:r>
              <a:rPr lang="de-DE" b="1" dirty="0" err="1">
                <a:solidFill>
                  <a:schemeClr val="accent2"/>
                </a:solidFill>
              </a:rPr>
              <a:t>possibility</a:t>
            </a:r>
            <a:endParaRPr lang="de-DE" b="1" dirty="0">
              <a:solidFill>
                <a:schemeClr val="accent2"/>
              </a:solidFill>
            </a:endParaRPr>
          </a:p>
          <a:p>
            <a:pPr marL="285750" indent="-285750">
              <a:buFont typeface="Montserrat Light" panose="020B0604020202020204" pitchFamily="34" charset="0"/>
              <a:buChar char="•"/>
            </a:pPr>
            <a:r>
              <a:rPr lang="de-DE" b="1" dirty="0" err="1">
                <a:solidFill>
                  <a:schemeClr val="accent2"/>
                </a:solidFill>
              </a:rPr>
              <a:t>To</a:t>
            </a:r>
            <a:r>
              <a:rPr lang="de-DE" b="1" dirty="0">
                <a:solidFill>
                  <a:schemeClr val="accent2"/>
                </a:solidFill>
              </a:rPr>
              <a:t> </a:t>
            </a:r>
            <a:r>
              <a:rPr lang="de-DE" b="1" dirty="0" err="1">
                <a:solidFill>
                  <a:schemeClr val="accent2"/>
                </a:solidFill>
              </a:rPr>
              <a:t>monetize</a:t>
            </a:r>
            <a:r>
              <a:rPr lang="de-DE" b="1" dirty="0">
                <a:solidFill>
                  <a:schemeClr val="accent2"/>
                </a:solidFill>
              </a:rPr>
              <a:t> </a:t>
            </a:r>
            <a:r>
              <a:rPr lang="de-DE" b="1" dirty="0" err="1">
                <a:solidFill>
                  <a:schemeClr val="accent2"/>
                </a:solidFill>
              </a:rPr>
              <a:t>the</a:t>
            </a:r>
            <a:r>
              <a:rPr lang="de-DE" b="1" dirty="0">
                <a:solidFill>
                  <a:schemeClr val="accent2"/>
                </a:solidFill>
              </a:rPr>
              <a:t> high </a:t>
            </a:r>
            <a:r>
              <a:rPr lang="de-DE" b="1" dirty="0" err="1">
                <a:solidFill>
                  <a:schemeClr val="accent2"/>
                </a:solidFill>
              </a:rPr>
              <a:t>investments</a:t>
            </a:r>
            <a:endParaRPr lang="de-DE" b="1" dirty="0">
              <a:solidFill>
                <a:schemeClr val="accent2"/>
              </a:solidFill>
            </a:endParaRPr>
          </a:p>
          <a:p>
            <a:pPr marL="285750" indent="-285750">
              <a:buFont typeface="Montserrat Light" panose="020B0604020202020204" pitchFamily="34" charset="0"/>
              <a:buChar char="•"/>
            </a:pPr>
            <a:r>
              <a:rPr lang="de-DE" b="1" dirty="0" err="1">
                <a:solidFill>
                  <a:schemeClr val="accent2"/>
                </a:solidFill>
              </a:rPr>
              <a:t>To</a:t>
            </a:r>
            <a:r>
              <a:rPr lang="de-DE" b="1" dirty="0">
                <a:solidFill>
                  <a:schemeClr val="accent2"/>
                </a:solidFill>
              </a:rPr>
              <a:t> </a:t>
            </a:r>
            <a:r>
              <a:rPr lang="de-DE" b="1" dirty="0" err="1">
                <a:solidFill>
                  <a:schemeClr val="accent2"/>
                </a:solidFill>
              </a:rPr>
              <a:t>improve</a:t>
            </a:r>
            <a:r>
              <a:rPr lang="de-DE" b="1" dirty="0">
                <a:solidFill>
                  <a:schemeClr val="accent2"/>
                </a:solidFill>
              </a:rPr>
              <a:t> </a:t>
            </a:r>
            <a:r>
              <a:rPr lang="de-DE" b="1" dirty="0" err="1">
                <a:solidFill>
                  <a:schemeClr val="accent2"/>
                </a:solidFill>
              </a:rPr>
              <a:t>customer</a:t>
            </a:r>
            <a:r>
              <a:rPr lang="de-DE" b="1" dirty="0">
                <a:solidFill>
                  <a:schemeClr val="accent2"/>
                </a:solidFill>
              </a:rPr>
              <a:t> </a:t>
            </a:r>
            <a:r>
              <a:rPr lang="de-DE" b="1" dirty="0" err="1">
                <a:solidFill>
                  <a:schemeClr val="accent2"/>
                </a:solidFill>
              </a:rPr>
              <a:t>experience</a:t>
            </a:r>
            <a:endParaRPr lang="de-DE" b="1" dirty="0">
              <a:solidFill>
                <a:schemeClr val="accent2"/>
              </a:solidFill>
            </a:endParaRPr>
          </a:p>
          <a:p>
            <a:pPr marL="285750" indent="-285750">
              <a:buFont typeface="Montserrat Light" panose="020B0604020202020204" pitchFamily="34" charset="0"/>
              <a:buChar char="•"/>
            </a:pPr>
            <a:r>
              <a:rPr lang="de-DE" b="1" dirty="0">
                <a:solidFill>
                  <a:schemeClr val="accent2"/>
                </a:solidFill>
              </a:rPr>
              <a:t>For market </a:t>
            </a:r>
            <a:r>
              <a:rPr lang="de-DE" b="1" dirty="0" err="1">
                <a:solidFill>
                  <a:schemeClr val="accent2"/>
                </a:solidFill>
              </a:rPr>
              <a:t>positioning</a:t>
            </a:r>
            <a:endParaRPr lang="de-DE" b="1" dirty="0">
              <a:solidFill>
                <a:schemeClr val="accent2"/>
              </a:solidFill>
            </a:endParaRPr>
          </a:p>
        </p:txBody>
      </p:sp>
      <p:pic>
        <p:nvPicPr>
          <p:cNvPr id="16" name="Grafik 15" descr="Ein Bild, das Grafiken, Clipart, Symbol, Grafikdesign enthält.&#10;&#10;Automatisch generierte Beschreibung">
            <a:extLst>
              <a:ext uri="{FF2B5EF4-FFF2-40B4-BE49-F238E27FC236}">
                <a16:creationId xmlns:a16="http://schemas.microsoft.com/office/drawing/2014/main" id="{AE38993F-1D84-78A7-0229-92B82E667B85}"/>
              </a:ext>
            </a:extLst>
          </p:cNvPr>
          <p:cNvPicPr>
            <a:picLocks noChangeAspect="1"/>
          </p:cNvPicPr>
          <p:nvPr/>
        </p:nvPicPr>
        <p:blipFill>
          <a:blip r:embed="rId6"/>
          <a:stretch>
            <a:fillRect/>
          </a:stretch>
        </p:blipFill>
        <p:spPr>
          <a:xfrm>
            <a:off x="6752537" y="2022369"/>
            <a:ext cx="3545436" cy="3545436"/>
          </a:xfrm>
          <a:prstGeom prst="rect">
            <a:avLst/>
          </a:prstGeom>
        </p:spPr>
      </p:pic>
    </p:spTree>
    <p:extLst>
      <p:ext uri="{BB962C8B-B14F-4D97-AF65-F5344CB8AC3E}">
        <p14:creationId xmlns:p14="http://schemas.microsoft.com/office/powerpoint/2010/main" val="3484354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1D85EE7-033B-8CE2-F761-31BF0FC24D34}"/>
              </a:ext>
            </a:extLst>
          </p:cNvPr>
          <p:cNvGraphicFramePr>
            <a:graphicFrameLocks noChangeAspect="1"/>
          </p:cNvGraphicFramePr>
          <p:nvPr>
            <p:custDataLst>
              <p:tags r:id="rId1"/>
            </p:custDataLst>
            <p:extLst>
              <p:ext uri="{D42A27DB-BD31-4B8C-83A1-F6EECF244321}">
                <p14:modId xmlns:p14="http://schemas.microsoft.com/office/powerpoint/2010/main" val="12158612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5" name="think-cell data - do not delete" hidden="1">
                        <a:extLst>
                          <a:ext uri="{FF2B5EF4-FFF2-40B4-BE49-F238E27FC236}">
                            <a16:creationId xmlns:a16="http://schemas.microsoft.com/office/drawing/2014/main" id="{D1D85EE7-033B-8CE2-F761-31BF0FC24D3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F5FDC62-D77B-6B10-F5A8-73E76EFB9F20}"/>
              </a:ext>
            </a:extLst>
          </p:cNvPr>
          <p:cNvSpPr>
            <a:spLocks noGrp="1"/>
          </p:cNvSpPr>
          <p:nvPr>
            <p:ph type="title"/>
          </p:nvPr>
        </p:nvSpPr>
        <p:spPr/>
        <p:txBody>
          <a:bodyPr vert="horz"/>
          <a:lstStyle/>
          <a:p>
            <a:r>
              <a:rPr lang="en-US" dirty="0"/>
              <a:t>What have operators to do to</a:t>
            </a:r>
            <a:br>
              <a:rPr lang="en-US" dirty="0"/>
            </a:br>
            <a:r>
              <a:rPr lang="en-US" dirty="0"/>
              <a:t>implement Network APIs?</a:t>
            </a:r>
            <a:endParaRPr lang="de-DE" dirty="0"/>
          </a:p>
        </p:txBody>
      </p:sp>
      <p:sp>
        <p:nvSpPr>
          <p:cNvPr id="3" name="Inhaltsplatzhalter 2">
            <a:extLst>
              <a:ext uri="{FF2B5EF4-FFF2-40B4-BE49-F238E27FC236}">
                <a16:creationId xmlns:a16="http://schemas.microsoft.com/office/drawing/2014/main" id="{85E7E212-8D0D-F682-598D-E3CD50D7C2CE}"/>
              </a:ext>
            </a:extLst>
          </p:cNvPr>
          <p:cNvSpPr>
            <a:spLocks noGrp="1"/>
          </p:cNvSpPr>
          <p:nvPr>
            <p:ph sz="quarter" idx="10"/>
          </p:nvPr>
        </p:nvSpPr>
        <p:spPr>
          <a:xfrm>
            <a:off x="444373" y="3069666"/>
            <a:ext cx="10944225" cy="1630521"/>
          </a:xfrm>
        </p:spPr>
        <p:txBody>
          <a:bodyPr/>
          <a:lstStyle/>
          <a:p>
            <a:pPr marL="285750" indent="-285750">
              <a:buFont typeface="Montserrat Light" panose="020B0604020202020204" pitchFamily="34" charset="0"/>
              <a:buChar char="•"/>
            </a:pPr>
            <a:r>
              <a:rPr lang="de-DE" sz="1600" dirty="0" err="1">
                <a:latin typeface="Montserrat Medium" panose="00000600000000000000" pitchFamily="2" charset="0"/>
              </a:rPr>
              <a:t>Develop</a:t>
            </a:r>
            <a:r>
              <a:rPr lang="de-DE" sz="1600" dirty="0">
                <a:latin typeface="Montserrat Medium" panose="00000600000000000000" pitchFamily="2" charset="0"/>
              </a:rPr>
              <a:t> APIs and </a:t>
            </a:r>
            <a:r>
              <a:rPr lang="de-DE" sz="1600" dirty="0" err="1">
                <a:latin typeface="Montserrat Medium" panose="00000600000000000000" pitchFamily="2" charset="0"/>
              </a:rPr>
              <a:t>products</a:t>
            </a:r>
            <a:r>
              <a:rPr lang="de-DE" sz="1600" dirty="0">
                <a:latin typeface="Montserrat Medium" panose="00000600000000000000" pitchFamily="2" charset="0"/>
              </a:rPr>
              <a:t> </a:t>
            </a:r>
            <a:r>
              <a:rPr lang="de-DE" sz="1600" dirty="0" err="1">
                <a:latin typeface="Montserrat Medium" panose="00000600000000000000" pitchFamily="2" charset="0"/>
              </a:rPr>
              <a:t>based</a:t>
            </a:r>
            <a:r>
              <a:rPr lang="de-DE" sz="1600" dirty="0">
                <a:latin typeface="Montserrat Medium" panose="00000600000000000000" pitchFamily="2" charset="0"/>
              </a:rPr>
              <a:t> on </a:t>
            </a:r>
            <a:r>
              <a:rPr lang="de-DE" sz="1600" dirty="0" err="1">
                <a:latin typeface="Montserrat Medium" panose="00000600000000000000" pitchFamily="2" charset="0"/>
              </a:rPr>
              <a:t>the</a:t>
            </a:r>
            <a:r>
              <a:rPr lang="de-DE" sz="1600" dirty="0">
                <a:latin typeface="Montserrat Medium" panose="00000600000000000000" pitchFamily="2" charset="0"/>
              </a:rPr>
              <a:t> network </a:t>
            </a:r>
            <a:r>
              <a:rPr lang="de-DE" sz="1600" dirty="0" err="1">
                <a:latin typeface="Montserrat Medium" panose="00000600000000000000" pitchFamily="2" charset="0"/>
              </a:rPr>
              <a:t>capabilitites</a:t>
            </a:r>
            <a:endParaRPr lang="de-DE" sz="1600" dirty="0">
              <a:latin typeface="Montserrat Medium" panose="00000600000000000000" pitchFamily="2" charset="0"/>
            </a:endParaRPr>
          </a:p>
          <a:p>
            <a:pPr marL="285750" indent="-285750">
              <a:buFont typeface="Montserrat Light" panose="020B0604020202020204" pitchFamily="34" charset="0"/>
              <a:buChar char="•"/>
            </a:pPr>
            <a:r>
              <a:rPr lang="de-DE" sz="1600" dirty="0">
                <a:latin typeface="Montserrat Medium" panose="00000600000000000000" pitchFamily="2" charset="0"/>
              </a:rPr>
              <a:t>Implement an </a:t>
            </a:r>
            <a:r>
              <a:rPr lang="de-DE" sz="1600" dirty="0" err="1">
                <a:latin typeface="Montserrat Medium" panose="00000600000000000000" pitchFamily="2" charset="0"/>
              </a:rPr>
              <a:t>exposure</a:t>
            </a:r>
            <a:r>
              <a:rPr lang="de-DE" sz="1600" dirty="0">
                <a:latin typeface="Montserrat Medium" panose="00000600000000000000" pitchFamily="2" charset="0"/>
              </a:rPr>
              <a:t> </a:t>
            </a:r>
            <a:r>
              <a:rPr lang="de-DE" sz="1600" dirty="0" err="1">
                <a:latin typeface="Montserrat Medium" panose="00000600000000000000" pitchFamily="2" charset="0"/>
              </a:rPr>
              <a:t>infrastructure</a:t>
            </a:r>
            <a:endParaRPr lang="de-DE" sz="1600" dirty="0">
              <a:latin typeface="Montserrat Medium" panose="00000600000000000000" pitchFamily="2" charset="0"/>
            </a:endParaRPr>
          </a:p>
          <a:p>
            <a:pPr marL="285750" indent="-285750">
              <a:buFont typeface="Montserrat Light" panose="020B0604020202020204" pitchFamily="34" charset="0"/>
              <a:buChar char="•"/>
            </a:pPr>
            <a:r>
              <a:rPr lang="de-DE" sz="1600" dirty="0" err="1">
                <a:latin typeface="Montserrat Medium" panose="00000600000000000000" pitchFamily="2" charset="0"/>
              </a:rPr>
              <a:t>Define</a:t>
            </a:r>
            <a:r>
              <a:rPr lang="de-DE" sz="1600" dirty="0">
                <a:latin typeface="Montserrat Medium" panose="00000600000000000000" pitchFamily="2" charset="0"/>
              </a:rPr>
              <a:t> </a:t>
            </a:r>
            <a:r>
              <a:rPr lang="de-DE" sz="1600" dirty="0" err="1">
                <a:latin typeface="Montserrat Medium" panose="00000600000000000000" pitchFamily="2" charset="0"/>
              </a:rPr>
              <a:t>commercial</a:t>
            </a:r>
            <a:r>
              <a:rPr lang="de-DE" sz="1600" dirty="0">
                <a:latin typeface="Montserrat Medium" panose="00000600000000000000" pitchFamily="2" charset="0"/>
              </a:rPr>
              <a:t> </a:t>
            </a:r>
            <a:r>
              <a:rPr lang="de-DE" sz="1600" dirty="0" err="1">
                <a:latin typeface="Montserrat Medium" panose="00000600000000000000" pitchFamily="2" charset="0"/>
              </a:rPr>
              <a:t>products</a:t>
            </a:r>
            <a:endParaRPr lang="de-DE" sz="1600" dirty="0">
              <a:latin typeface="Montserrat Medium" panose="00000600000000000000" pitchFamily="2" charset="0"/>
            </a:endParaRPr>
          </a:p>
          <a:p>
            <a:pPr marL="285750" indent="-285750">
              <a:buFont typeface="Montserrat Light" panose="020B0604020202020204" pitchFamily="34" charset="0"/>
              <a:buChar char="•"/>
            </a:pPr>
            <a:endParaRPr lang="de-DE" sz="1600" dirty="0">
              <a:latin typeface="Montserrat Medium" panose="00000600000000000000" pitchFamily="2" charset="0"/>
            </a:endParaRPr>
          </a:p>
          <a:p>
            <a:pPr marL="285750" indent="-285750">
              <a:buFont typeface="Montserrat Light" panose="020B0604020202020204" pitchFamily="34" charset="0"/>
              <a:buChar char="•"/>
            </a:pPr>
            <a:r>
              <a:rPr lang="de-DE" sz="1600" dirty="0">
                <a:latin typeface="Montserrat Medium" panose="00000600000000000000" pitchFamily="2" charset="0"/>
              </a:rPr>
              <a:t>Sell </a:t>
            </a:r>
            <a:r>
              <a:rPr lang="de-DE" sz="1600" dirty="0" err="1">
                <a:latin typeface="Montserrat Medium" panose="00000600000000000000" pitchFamily="2" charset="0"/>
              </a:rPr>
              <a:t>it</a:t>
            </a:r>
            <a:endParaRPr lang="de-DE" sz="1600" dirty="0">
              <a:latin typeface="Montserrat Medium" panose="00000600000000000000" pitchFamily="2" charset="0"/>
            </a:endParaRPr>
          </a:p>
        </p:txBody>
      </p:sp>
      <p:pic>
        <p:nvPicPr>
          <p:cNvPr id="17" name="Grafik 16" descr="Ein Bild, das Schrift, Grafiken, Grafikdesign, Screenshot enthält.&#10;&#10;Automatisch generierte Beschreibung">
            <a:extLst>
              <a:ext uri="{FF2B5EF4-FFF2-40B4-BE49-F238E27FC236}">
                <a16:creationId xmlns:a16="http://schemas.microsoft.com/office/drawing/2014/main" id="{A33D5DFC-8BB9-C83D-D1A4-42B93ECBE581}"/>
              </a:ext>
            </a:extLst>
          </p:cNvPr>
          <p:cNvPicPr>
            <a:picLocks noChangeAspect="1"/>
          </p:cNvPicPr>
          <p:nvPr/>
        </p:nvPicPr>
        <p:blipFill>
          <a:blip r:embed="rId6"/>
          <a:stretch>
            <a:fillRect/>
          </a:stretch>
        </p:blipFill>
        <p:spPr>
          <a:xfrm>
            <a:off x="8314128" y="2810799"/>
            <a:ext cx="2023335" cy="389535"/>
          </a:xfrm>
          <a:prstGeom prst="rect">
            <a:avLst/>
          </a:prstGeom>
        </p:spPr>
      </p:pic>
      <p:pic>
        <p:nvPicPr>
          <p:cNvPr id="18" name="Grafik 17" descr="Ein Bild, das Text, ClipArt enthält.&#10;&#10;Automatisch generierte Beschreibung">
            <a:extLst>
              <a:ext uri="{FF2B5EF4-FFF2-40B4-BE49-F238E27FC236}">
                <a16:creationId xmlns:a16="http://schemas.microsoft.com/office/drawing/2014/main" id="{E3D35FC5-9813-FB33-FD43-D4B752D2F3B1}"/>
              </a:ext>
            </a:extLst>
          </p:cNvPr>
          <p:cNvPicPr>
            <a:picLocks noChangeAspect="1"/>
          </p:cNvPicPr>
          <p:nvPr/>
        </p:nvPicPr>
        <p:blipFill>
          <a:blip r:embed="rId7"/>
          <a:stretch>
            <a:fillRect/>
          </a:stretch>
        </p:blipFill>
        <p:spPr>
          <a:xfrm>
            <a:off x="8401741" y="3522259"/>
            <a:ext cx="1935722" cy="302513"/>
          </a:xfrm>
          <a:prstGeom prst="rect">
            <a:avLst/>
          </a:prstGeom>
        </p:spPr>
      </p:pic>
      <p:pic>
        <p:nvPicPr>
          <p:cNvPr id="22" name="Grafik 21">
            <a:extLst>
              <a:ext uri="{FF2B5EF4-FFF2-40B4-BE49-F238E27FC236}">
                <a16:creationId xmlns:a16="http://schemas.microsoft.com/office/drawing/2014/main" id="{EDC1097B-C21C-99BC-B023-6A1D86B86EC8}"/>
              </a:ext>
            </a:extLst>
          </p:cNvPr>
          <p:cNvPicPr>
            <a:picLocks noChangeAspect="1"/>
          </p:cNvPicPr>
          <p:nvPr/>
        </p:nvPicPr>
        <p:blipFill>
          <a:blip r:embed="rId8"/>
          <a:stretch>
            <a:fillRect/>
          </a:stretch>
        </p:blipFill>
        <p:spPr>
          <a:xfrm>
            <a:off x="8357933" y="4445324"/>
            <a:ext cx="2023336" cy="485601"/>
          </a:xfrm>
          <a:prstGeom prst="rect">
            <a:avLst/>
          </a:prstGeom>
        </p:spPr>
      </p:pic>
      <p:pic>
        <p:nvPicPr>
          <p:cNvPr id="9" name="Grafik 8">
            <a:extLst>
              <a:ext uri="{FF2B5EF4-FFF2-40B4-BE49-F238E27FC236}">
                <a16:creationId xmlns:a16="http://schemas.microsoft.com/office/drawing/2014/main" id="{08711770-348B-70BE-7D0F-EADE29EF8145}"/>
              </a:ext>
            </a:extLst>
          </p:cNvPr>
          <p:cNvPicPr>
            <a:picLocks noChangeAspect="1"/>
          </p:cNvPicPr>
          <p:nvPr/>
        </p:nvPicPr>
        <p:blipFill>
          <a:blip r:embed="rId9"/>
          <a:stretch>
            <a:fillRect/>
          </a:stretch>
        </p:blipFill>
        <p:spPr>
          <a:xfrm>
            <a:off x="8401741" y="3884927"/>
            <a:ext cx="1935722" cy="328708"/>
          </a:xfrm>
          <a:prstGeom prst="rect">
            <a:avLst/>
          </a:prstGeom>
        </p:spPr>
      </p:pic>
    </p:spTree>
    <p:extLst>
      <p:ext uri="{BB962C8B-B14F-4D97-AF65-F5344CB8AC3E}">
        <p14:creationId xmlns:p14="http://schemas.microsoft.com/office/powerpoint/2010/main" val="3359581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1D85EE7-033B-8CE2-F761-31BF0FC24D34}"/>
              </a:ext>
            </a:extLst>
          </p:cNvPr>
          <p:cNvGraphicFramePr>
            <a:graphicFrameLocks noChangeAspect="1"/>
          </p:cNvGraphicFramePr>
          <p:nvPr>
            <p:custDataLst>
              <p:tags r:id="rId1"/>
            </p:custDataLst>
            <p:extLst>
              <p:ext uri="{D42A27DB-BD31-4B8C-83A1-F6EECF244321}">
                <p14:modId xmlns:p14="http://schemas.microsoft.com/office/powerpoint/2010/main" val="22113789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8" imgW="532" imgH="533" progId="TCLayout.ActiveDocument.1">
                  <p:embed/>
                </p:oleObj>
              </mc:Choice>
              <mc:Fallback>
                <p:oleObj name="think-cell Folie" r:id="rId8" imgW="532" imgH="533" progId="TCLayout.ActiveDocument.1">
                  <p:embed/>
                  <p:pic>
                    <p:nvPicPr>
                      <p:cNvPr id="5" name="think-cell data - do not delete" hidden="1">
                        <a:extLst>
                          <a:ext uri="{FF2B5EF4-FFF2-40B4-BE49-F238E27FC236}">
                            <a16:creationId xmlns:a16="http://schemas.microsoft.com/office/drawing/2014/main" id="{D1D85EE7-033B-8CE2-F761-31BF0FC24D3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F5FDC62-D77B-6B10-F5A8-73E76EFB9F20}"/>
              </a:ext>
            </a:extLst>
          </p:cNvPr>
          <p:cNvSpPr>
            <a:spLocks noGrp="1"/>
          </p:cNvSpPr>
          <p:nvPr>
            <p:ph type="title"/>
          </p:nvPr>
        </p:nvSpPr>
        <p:spPr/>
        <p:txBody>
          <a:bodyPr vert="horz"/>
          <a:lstStyle/>
          <a:p>
            <a:r>
              <a:rPr lang="en-US" dirty="0"/>
              <a:t>What have operators to do to</a:t>
            </a:r>
            <a:br>
              <a:rPr lang="en-US" dirty="0"/>
            </a:br>
            <a:r>
              <a:rPr lang="en-US" dirty="0"/>
              <a:t>implement Network APIs?</a:t>
            </a:r>
            <a:endParaRPr lang="de-DE" dirty="0"/>
          </a:p>
        </p:txBody>
      </p:sp>
      <p:cxnSp>
        <p:nvCxnSpPr>
          <p:cNvPr id="9" name="Gerader Verbinder 8">
            <a:extLst>
              <a:ext uri="{FF2B5EF4-FFF2-40B4-BE49-F238E27FC236}">
                <a16:creationId xmlns:a16="http://schemas.microsoft.com/office/drawing/2014/main" id="{2C55A062-CB18-2D5D-2CC5-C2843B96CF52}"/>
              </a:ext>
            </a:extLst>
          </p:cNvPr>
          <p:cNvCxnSpPr>
            <a:cxnSpLocks/>
          </p:cNvCxnSpPr>
          <p:nvPr/>
        </p:nvCxnSpPr>
        <p:spPr>
          <a:xfrm>
            <a:off x="2725155" y="3750435"/>
            <a:ext cx="0" cy="324000"/>
          </a:xfrm>
          <a:prstGeom prst="line">
            <a:avLst/>
          </a:prstGeom>
          <a:ln w="19050">
            <a:solidFill>
              <a:srgbClr val="FF0000"/>
            </a:solidFill>
          </a:ln>
          <a:effectLst/>
        </p:spPr>
        <p:style>
          <a:lnRef idx="1">
            <a:schemeClr val="accent1"/>
          </a:lnRef>
          <a:fillRef idx="0">
            <a:schemeClr val="accent1"/>
          </a:fillRef>
          <a:effectRef idx="0">
            <a:schemeClr val="accent1"/>
          </a:effectRef>
          <a:fontRef idx="minor">
            <a:schemeClr val="tx1"/>
          </a:fontRef>
        </p:style>
      </p:cxnSp>
      <p:sp>
        <p:nvSpPr>
          <p:cNvPr id="11" name="Rectangle 6">
            <a:extLst>
              <a:ext uri="{FF2B5EF4-FFF2-40B4-BE49-F238E27FC236}">
                <a16:creationId xmlns:a16="http://schemas.microsoft.com/office/drawing/2014/main" id="{B5981BBF-1C6B-B67B-65E7-5EDDD45C3A62}"/>
              </a:ext>
            </a:extLst>
          </p:cNvPr>
          <p:cNvSpPr/>
          <p:nvPr/>
        </p:nvSpPr>
        <p:spPr>
          <a:xfrm>
            <a:off x="430668" y="5470453"/>
            <a:ext cx="6972588" cy="709198"/>
          </a:xfrm>
          <a:prstGeom prst="roundRect">
            <a:avLst/>
          </a:prstGeom>
          <a:solidFill>
            <a:srgbClr val="FFFFFF"/>
          </a:solidFill>
          <a:ln w="127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72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3"/>
                </a:solidFill>
                <a:effectLst/>
                <a:uLnTx/>
                <a:uFillTx/>
                <a:latin typeface="Montserrat Light" panose="00000400000000000000" pitchFamily="2" charset="0"/>
              </a:rPr>
              <a:t>Network / Backend </a:t>
            </a:r>
          </a:p>
        </p:txBody>
      </p:sp>
      <p:sp>
        <p:nvSpPr>
          <p:cNvPr id="12" name="Rectangle 10">
            <a:extLst>
              <a:ext uri="{FF2B5EF4-FFF2-40B4-BE49-F238E27FC236}">
                <a16:creationId xmlns:a16="http://schemas.microsoft.com/office/drawing/2014/main" id="{10B317DB-6372-4BC2-3184-84A0E08CA11C}"/>
              </a:ext>
            </a:extLst>
          </p:cNvPr>
          <p:cNvSpPr>
            <a:spLocks/>
          </p:cNvSpPr>
          <p:nvPr>
            <p:custDataLst>
              <p:tags r:id="rId2"/>
            </p:custDataLst>
          </p:nvPr>
        </p:nvSpPr>
        <p:spPr>
          <a:xfrm>
            <a:off x="6061945" y="5771883"/>
            <a:ext cx="1274725" cy="366143"/>
          </a:xfrm>
          <a:prstGeom prst="roundRect">
            <a:avLst/>
          </a:prstGeom>
          <a:noFill/>
          <a:ln w="12700">
            <a:solidFill>
              <a:schemeClr val="accent3"/>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accent3"/>
                </a:solidFill>
                <a:latin typeface="Montserrat Light" panose="00000400000000000000" pitchFamily="2" charset="0"/>
              </a:rPr>
              <a:t>Cloud Capabilities</a:t>
            </a:r>
            <a:endParaRPr kumimoji="0" lang="en-US" sz="105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sp>
        <p:nvSpPr>
          <p:cNvPr id="13" name="Rectangle 10">
            <a:extLst>
              <a:ext uri="{FF2B5EF4-FFF2-40B4-BE49-F238E27FC236}">
                <a16:creationId xmlns:a16="http://schemas.microsoft.com/office/drawing/2014/main" id="{A68138F3-D9B3-6AA5-B8FE-7FEFE0191722}"/>
              </a:ext>
            </a:extLst>
          </p:cNvPr>
          <p:cNvSpPr>
            <a:spLocks/>
          </p:cNvSpPr>
          <p:nvPr>
            <p:custDataLst>
              <p:tags r:id="rId3"/>
            </p:custDataLst>
          </p:nvPr>
        </p:nvSpPr>
        <p:spPr>
          <a:xfrm>
            <a:off x="475492" y="5761822"/>
            <a:ext cx="1886708" cy="367878"/>
          </a:xfrm>
          <a:prstGeom prst="roundRect">
            <a:avLst/>
          </a:prstGeom>
          <a:noFill/>
          <a:ln w="12700">
            <a:solidFill>
              <a:schemeClr val="accent3"/>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accent3"/>
                </a:solidFill>
                <a:effectLst/>
                <a:uLnTx/>
                <a:uFillTx/>
                <a:latin typeface="Montserrat Light" panose="00000400000000000000" pitchFamily="2" charset="0"/>
              </a:rPr>
              <a:t>Mobile Network </a:t>
            </a:r>
            <a:r>
              <a:rPr lang="en-US" sz="1050" b="1" dirty="0">
                <a:solidFill>
                  <a:schemeClr val="accent3"/>
                </a:solidFill>
                <a:latin typeface="Montserrat Light" panose="00000400000000000000" pitchFamily="2" charset="0"/>
              </a:rPr>
              <a:t>C</a:t>
            </a:r>
            <a:r>
              <a:rPr kumimoji="0" lang="en-US" sz="1050" b="1" i="0" u="none" strike="noStrike" kern="1200" cap="none" spc="0" normalizeH="0" baseline="0" noProof="0" dirty="0" err="1">
                <a:ln>
                  <a:noFill/>
                </a:ln>
                <a:solidFill>
                  <a:schemeClr val="accent3"/>
                </a:solidFill>
                <a:effectLst/>
                <a:uLnTx/>
                <a:uFillTx/>
                <a:latin typeface="Montserrat Light" panose="00000400000000000000" pitchFamily="2" charset="0"/>
              </a:rPr>
              <a:t>apabilities</a:t>
            </a:r>
            <a:endParaRPr kumimoji="0" lang="en-US" sz="105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sp>
        <p:nvSpPr>
          <p:cNvPr id="15" name="Rechteck 14">
            <a:extLst>
              <a:ext uri="{FF2B5EF4-FFF2-40B4-BE49-F238E27FC236}">
                <a16:creationId xmlns:a16="http://schemas.microsoft.com/office/drawing/2014/main" id="{001B6108-6624-1676-0204-497031F52EC1}"/>
              </a:ext>
            </a:extLst>
          </p:cNvPr>
          <p:cNvSpPr/>
          <p:nvPr/>
        </p:nvSpPr>
        <p:spPr>
          <a:xfrm>
            <a:off x="4179559" y="3302835"/>
            <a:ext cx="193030" cy="172794"/>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Montserrat Light" panose="00000400000000000000" pitchFamily="2" charset="0"/>
            </a:endParaRPr>
          </a:p>
        </p:txBody>
      </p:sp>
      <p:sp>
        <p:nvSpPr>
          <p:cNvPr id="17" name="Rectangle 4">
            <a:extLst>
              <a:ext uri="{FF2B5EF4-FFF2-40B4-BE49-F238E27FC236}">
                <a16:creationId xmlns:a16="http://schemas.microsoft.com/office/drawing/2014/main" id="{5879A6AB-A523-A537-0A41-624A72FE054F}"/>
              </a:ext>
            </a:extLst>
          </p:cNvPr>
          <p:cNvSpPr/>
          <p:nvPr/>
        </p:nvSpPr>
        <p:spPr>
          <a:xfrm>
            <a:off x="430669" y="2805662"/>
            <a:ext cx="3285737" cy="933751"/>
          </a:xfrm>
          <a:prstGeom prst="roundRect">
            <a:avLst/>
          </a:prstGeom>
          <a:solidFill>
            <a:srgbClr val="FFFFFF"/>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ontserrat Light" panose="00000400000000000000" pitchFamily="2" charset="0"/>
              </a:rPr>
              <a:t>Wholesale</a:t>
            </a:r>
            <a:r>
              <a:rPr kumimoji="0" lang="en-US" sz="1400" b="0" i="0" u="none" strike="noStrike" kern="1200" cap="none" spc="0" normalizeH="0" baseline="0" noProof="0" dirty="0">
                <a:ln>
                  <a:noFill/>
                </a:ln>
                <a:solidFill>
                  <a:schemeClr val="tx1"/>
                </a:solidFill>
                <a:effectLst/>
                <a:uLnTx/>
                <a:uFillTx/>
                <a:latin typeface="Montserrat Light" panose="00000400000000000000" pitchFamily="2" charset="0"/>
              </a:rPr>
              <a:t> </a:t>
            </a:r>
            <a:r>
              <a:rPr kumimoji="0" lang="en-US" sz="1100" b="0" i="0" u="none" strike="noStrike" kern="1200" cap="none" spc="0" normalizeH="0" baseline="0" noProof="0" dirty="0">
                <a:ln>
                  <a:noFill/>
                </a:ln>
                <a:solidFill>
                  <a:schemeClr val="tx1"/>
                </a:solidFill>
                <a:effectLst/>
                <a:uLnTx/>
                <a:uFillTx/>
                <a:latin typeface="Montserrat Light" panose="00000400000000000000" pitchFamily="2" charset="0"/>
              </a:rPr>
              <a:t>(Aggregators, </a:t>
            </a:r>
            <a:r>
              <a:rPr kumimoji="0" lang="en-US" sz="1100" b="0" i="0" u="none" strike="noStrike" kern="1200" cap="none" spc="0" normalizeH="0" baseline="0" noProof="0" dirty="0" err="1">
                <a:ln>
                  <a:noFill/>
                </a:ln>
                <a:solidFill>
                  <a:schemeClr val="tx1"/>
                </a:solidFill>
                <a:effectLst/>
                <a:uLnTx/>
                <a:uFillTx/>
                <a:latin typeface="Montserrat Light" panose="00000400000000000000" pitchFamily="2" charset="0"/>
              </a:rPr>
              <a:t>Hyperscaler</a:t>
            </a:r>
            <a:r>
              <a:rPr kumimoji="0" lang="en-US" sz="1100" b="0" i="0" u="none" strike="noStrike" kern="1200" cap="none" spc="0" normalizeH="0" baseline="0" noProof="0" dirty="0">
                <a:ln>
                  <a:noFill/>
                </a:ln>
                <a:solidFill>
                  <a:schemeClr val="tx1"/>
                </a:solidFill>
                <a:effectLst/>
                <a:uLnTx/>
                <a:uFillTx/>
                <a:latin typeface="Montserrat Light" panose="00000400000000000000" pitchFamily="2" charset="0"/>
              </a:rPr>
              <a:t>, SIs, ISVs)</a:t>
            </a:r>
            <a:endParaRPr kumimoji="0" lang="en-US" sz="1400" b="0" i="0" u="none" strike="noStrike" kern="1200" cap="none" spc="0" normalizeH="0" baseline="0" noProof="0" dirty="0">
              <a:ln>
                <a:noFill/>
              </a:ln>
              <a:solidFill>
                <a:schemeClr val="tx1"/>
              </a:solidFill>
              <a:effectLst/>
              <a:uLnTx/>
              <a:uFillTx/>
              <a:latin typeface="Montserrat Light" panose="00000400000000000000" pitchFamily="2" charset="0"/>
            </a:endParaRPr>
          </a:p>
        </p:txBody>
      </p:sp>
      <p:sp>
        <p:nvSpPr>
          <p:cNvPr id="18" name="Rectangle 6">
            <a:extLst>
              <a:ext uri="{FF2B5EF4-FFF2-40B4-BE49-F238E27FC236}">
                <a16:creationId xmlns:a16="http://schemas.microsoft.com/office/drawing/2014/main" id="{56481667-10AB-ADF0-BB59-77B62D7780D2}"/>
              </a:ext>
            </a:extLst>
          </p:cNvPr>
          <p:cNvSpPr/>
          <p:nvPr/>
        </p:nvSpPr>
        <p:spPr>
          <a:xfrm>
            <a:off x="2758610" y="4902143"/>
            <a:ext cx="3651314" cy="440051"/>
          </a:xfrm>
          <a:prstGeom prst="roundRect">
            <a:avLst/>
          </a:prstGeom>
          <a:solidFill>
            <a:srgbClr val="FFFFFF"/>
          </a:solidFill>
          <a:ln w="127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3"/>
                </a:solidFill>
                <a:effectLst/>
                <a:uLnTx/>
                <a:uFillTx/>
                <a:latin typeface="Montserrat Light" panose="00000400000000000000" pitchFamily="2" charset="0"/>
              </a:rPr>
              <a:t>Internal API-Gateways</a:t>
            </a:r>
            <a:endParaRPr kumimoji="0" lang="en-US" sz="140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sp>
        <p:nvSpPr>
          <p:cNvPr id="21" name="Rectangle 51">
            <a:extLst>
              <a:ext uri="{FF2B5EF4-FFF2-40B4-BE49-F238E27FC236}">
                <a16:creationId xmlns:a16="http://schemas.microsoft.com/office/drawing/2014/main" id="{0502876C-7252-20B4-8E4D-6164A5927A2D}"/>
              </a:ext>
            </a:extLst>
          </p:cNvPr>
          <p:cNvSpPr/>
          <p:nvPr/>
        </p:nvSpPr>
        <p:spPr>
          <a:xfrm>
            <a:off x="3977980" y="2812821"/>
            <a:ext cx="3390551" cy="933751"/>
          </a:xfrm>
          <a:prstGeom prst="roundRect">
            <a:avLst/>
          </a:prstGeom>
          <a:solidFill>
            <a:schemeClr val="bg1"/>
          </a:solidFill>
          <a:ln w="19050">
            <a:solidFill>
              <a:schemeClr val="tx2"/>
            </a:solidFill>
          </a:ln>
          <a:effectLst>
            <a:glow rad="101600">
              <a:schemeClr val="tx2">
                <a:lumMod val="20000"/>
                <a:lumOff val="8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ontserrat Light" panose="00000400000000000000" pitchFamily="2" charset="0"/>
              </a:rPr>
              <a:t>Telco portal </a:t>
            </a:r>
            <a:r>
              <a:rPr kumimoji="0" lang="en-US" sz="1100" i="0" u="none" strike="noStrike" kern="1200" cap="none" spc="0" normalizeH="0" baseline="0" noProof="0" dirty="0">
                <a:ln>
                  <a:noFill/>
                </a:ln>
                <a:solidFill>
                  <a:schemeClr val="tx1"/>
                </a:solidFill>
                <a:effectLst/>
                <a:uLnTx/>
                <a:uFillTx/>
                <a:latin typeface="Montserrat Light" panose="00000400000000000000" pitchFamily="2" charset="0"/>
              </a:rPr>
              <a:t>(Enterprise Customers)</a:t>
            </a:r>
          </a:p>
        </p:txBody>
      </p:sp>
      <p:cxnSp>
        <p:nvCxnSpPr>
          <p:cNvPr id="24" name="Connector: Elbow 22">
            <a:extLst>
              <a:ext uri="{FF2B5EF4-FFF2-40B4-BE49-F238E27FC236}">
                <a16:creationId xmlns:a16="http://schemas.microsoft.com/office/drawing/2014/main" id="{3B7EAD76-C43D-50E4-5617-3613713A129B}"/>
              </a:ext>
            </a:extLst>
          </p:cNvPr>
          <p:cNvCxnSpPr>
            <a:cxnSpLocks/>
          </p:cNvCxnSpPr>
          <p:nvPr/>
        </p:nvCxnSpPr>
        <p:spPr>
          <a:xfrm flipH="1" flipV="1">
            <a:off x="4689553" y="4505046"/>
            <a:ext cx="0" cy="397097"/>
          </a:xfrm>
          <a:prstGeom prst="straightConnector1">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Rectangle 6">
            <a:extLst>
              <a:ext uri="{FF2B5EF4-FFF2-40B4-BE49-F238E27FC236}">
                <a16:creationId xmlns:a16="http://schemas.microsoft.com/office/drawing/2014/main" id="{804C4434-8093-A0E5-45AF-F58B4E617C33}"/>
              </a:ext>
            </a:extLst>
          </p:cNvPr>
          <p:cNvSpPr/>
          <p:nvPr/>
        </p:nvSpPr>
        <p:spPr>
          <a:xfrm>
            <a:off x="430668" y="4064995"/>
            <a:ext cx="6972588" cy="440051"/>
          </a:xfrm>
          <a:prstGeom prst="roundRect">
            <a:avLst/>
          </a:prstGeom>
          <a:solidFill>
            <a:srgbClr val="FFFFFF"/>
          </a:solidFill>
          <a:ln w="19050">
            <a:solidFill>
              <a:schemeClr val="tx2"/>
            </a:solidFill>
          </a:ln>
          <a:effectLst>
            <a:glow rad="101600">
              <a:schemeClr val="tx2">
                <a:lumMod val="20000"/>
                <a:lumOff val="8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ontserrat Light" panose="00000400000000000000" pitchFamily="2" charset="0"/>
              </a:rPr>
              <a:t>Service Exposure Platform (SEP)</a:t>
            </a:r>
          </a:p>
        </p:txBody>
      </p:sp>
      <p:cxnSp>
        <p:nvCxnSpPr>
          <p:cNvPr id="38" name="Gerader Verbinder 37">
            <a:extLst>
              <a:ext uri="{FF2B5EF4-FFF2-40B4-BE49-F238E27FC236}">
                <a16:creationId xmlns:a16="http://schemas.microsoft.com/office/drawing/2014/main" id="{4B31DACC-02DC-A20E-A2AC-3744A456139C}"/>
              </a:ext>
            </a:extLst>
          </p:cNvPr>
          <p:cNvCxnSpPr>
            <a:cxnSpLocks/>
          </p:cNvCxnSpPr>
          <p:nvPr/>
        </p:nvCxnSpPr>
        <p:spPr>
          <a:xfrm>
            <a:off x="5899523" y="3750435"/>
            <a:ext cx="0" cy="324000"/>
          </a:xfrm>
          <a:prstGeom prst="line">
            <a:avLst/>
          </a:prstGeom>
          <a:ln w="19050">
            <a:solidFill>
              <a:srgbClr val="FF0000"/>
            </a:solidFill>
          </a:ln>
          <a:effectLst/>
        </p:spPr>
        <p:style>
          <a:lnRef idx="1">
            <a:schemeClr val="accent1"/>
          </a:lnRef>
          <a:fillRef idx="0">
            <a:schemeClr val="accent1"/>
          </a:fillRef>
          <a:effectRef idx="0">
            <a:schemeClr val="accent1"/>
          </a:effectRef>
          <a:fontRef idx="minor">
            <a:schemeClr val="tx1"/>
          </a:fontRef>
        </p:style>
      </p:cxnSp>
      <p:sp>
        <p:nvSpPr>
          <p:cNvPr id="43" name="Rectangle 10">
            <a:extLst>
              <a:ext uri="{FF2B5EF4-FFF2-40B4-BE49-F238E27FC236}">
                <a16:creationId xmlns:a16="http://schemas.microsoft.com/office/drawing/2014/main" id="{B3A7AB73-2B0D-9149-8116-0BF3ED78CBBB}"/>
              </a:ext>
            </a:extLst>
          </p:cNvPr>
          <p:cNvSpPr>
            <a:spLocks/>
          </p:cNvSpPr>
          <p:nvPr>
            <p:custDataLst>
              <p:tags r:id="rId4"/>
            </p:custDataLst>
          </p:nvPr>
        </p:nvSpPr>
        <p:spPr>
          <a:xfrm>
            <a:off x="2524623" y="5760266"/>
            <a:ext cx="1886708" cy="367878"/>
          </a:xfrm>
          <a:prstGeom prst="roundRect">
            <a:avLst/>
          </a:prstGeom>
          <a:noFill/>
          <a:ln w="12700">
            <a:solidFill>
              <a:schemeClr val="accent3"/>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accent3"/>
                </a:solidFill>
                <a:latin typeface="Montserrat Light" panose="00000400000000000000" pitchFamily="2" charset="0"/>
              </a:rPr>
              <a:t>Fixed Line </a:t>
            </a:r>
            <a:r>
              <a:rPr kumimoji="0" lang="en-US" sz="1050" b="1" i="0" u="none" strike="noStrike" kern="1200" cap="none" spc="0" normalizeH="0" baseline="0" noProof="0" dirty="0">
                <a:ln>
                  <a:noFill/>
                </a:ln>
                <a:solidFill>
                  <a:schemeClr val="accent3"/>
                </a:solidFill>
                <a:effectLst/>
                <a:uLnTx/>
                <a:uFillTx/>
                <a:latin typeface="Montserrat Light" panose="00000400000000000000" pitchFamily="2" charset="0"/>
              </a:rPr>
              <a:t> Network </a:t>
            </a:r>
            <a:r>
              <a:rPr lang="en-US" sz="1050" b="1" dirty="0">
                <a:solidFill>
                  <a:schemeClr val="accent3"/>
                </a:solidFill>
                <a:latin typeface="Montserrat Light" panose="00000400000000000000" pitchFamily="2" charset="0"/>
              </a:rPr>
              <a:t>C</a:t>
            </a:r>
            <a:r>
              <a:rPr kumimoji="0" lang="en-US" sz="1050" b="1" i="0" u="none" strike="noStrike" kern="1200" cap="none" spc="0" normalizeH="0" baseline="0" noProof="0" dirty="0" err="1">
                <a:ln>
                  <a:noFill/>
                </a:ln>
                <a:solidFill>
                  <a:schemeClr val="accent3"/>
                </a:solidFill>
                <a:effectLst/>
                <a:uLnTx/>
                <a:uFillTx/>
                <a:latin typeface="Montserrat Light" panose="00000400000000000000" pitchFamily="2" charset="0"/>
              </a:rPr>
              <a:t>apabilities</a:t>
            </a:r>
            <a:endParaRPr kumimoji="0" lang="en-US" sz="105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sp>
        <p:nvSpPr>
          <p:cNvPr id="44" name="Rectangle 10">
            <a:extLst>
              <a:ext uri="{FF2B5EF4-FFF2-40B4-BE49-F238E27FC236}">
                <a16:creationId xmlns:a16="http://schemas.microsoft.com/office/drawing/2014/main" id="{D1771ABF-D183-BF77-260E-D23C23A7C912}"/>
              </a:ext>
            </a:extLst>
          </p:cNvPr>
          <p:cNvSpPr>
            <a:spLocks/>
          </p:cNvSpPr>
          <p:nvPr>
            <p:custDataLst>
              <p:tags r:id="rId5"/>
            </p:custDataLst>
          </p:nvPr>
        </p:nvSpPr>
        <p:spPr>
          <a:xfrm>
            <a:off x="4573754" y="5762001"/>
            <a:ext cx="1325769" cy="366143"/>
          </a:xfrm>
          <a:prstGeom prst="roundRect">
            <a:avLst/>
          </a:prstGeom>
          <a:noFill/>
          <a:ln w="12700">
            <a:solidFill>
              <a:schemeClr val="accent3"/>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accent3"/>
                </a:solidFill>
                <a:latin typeface="Montserrat Light" panose="00000400000000000000" pitchFamily="2" charset="0"/>
              </a:rPr>
              <a:t>Telco IT Capabilities</a:t>
            </a:r>
            <a:endParaRPr kumimoji="0" lang="en-US" sz="105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cxnSp>
        <p:nvCxnSpPr>
          <p:cNvPr id="46" name="Connector: Elbow 22">
            <a:extLst>
              <a:ext uri="{FF2B5EF4-FFF2-40B4-BE49-F238E27FC236}">
                <a16:creationId xmlns:a16="http://schemas.microsoft.com/office/drawing/2014/main" id="{E609B74C-BCB6-01C8-2194-59C681BCAECC}"/>
              </a:ext>
            </a:extLst>
          </p:cNvPr>
          <p:cNvCxnSpPr>
            <a:cxnSpLocks/>
          </p:cNvCxnSpPr>
          <p:nvPr/>
        </p:nvCxnSpPr>
        <p:spPr>
          <a:xfrm flipV="1">
            <a:off x="5289812" y="3746572"/>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47" name="Connector: Elbow 22">
            <a:extLst>
              <a:ext uri="{FF2B5EF4-FFF2-40B4-BE49-F238E27FC236}">
                <a16:creationId xmlns:a16="http://schemas.microsoft.com/office/drawing/2014/main" id="{606484F3-6E0F-3A6A-0E19-8987E4048BB3}"/>
              </a:ext>
            </a:extLst>
          </p:cNvPr>
          <p:cNvCxnSpPr>
            <a:cxnSpLocks/>
          </p:cNvCxnSpPr>
          <p:nvPr/>
        </p:nvCxnSpPr>
        <p:spPr>
          <a:xfrm flipV="1">
            <a:off x="2106154" y="3746572"/>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pic>
        <p:nvPicPr>
          <p:cNvPr id="49" name="Grafik 48" descr="Abzeichen mit einfarbiger Füllung">
            <a:extLst>
              <a:ext uri="{FF2B5EF4-FFF2-40B4-BE49-F238E27FC236}">
                <a16:creationId xmlns:a16="http://schemas.microsoft.com/office/drawing/2014/main" id="{D2DBDD4C-D36E-8949-A04B-F5F5793EDF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83255" y="2538817"/>
            <a:ext cx="180000" cy="180000"/>
          </a:xfrm>
          <a:prstGeom prst="rect">
            <a:avLst/>
          </a:prstGeom>
        </p:spPr>
      </p:pic>
      <p:pic>
        <p:nvPicPr>
          <p:cNvPr id="50" name="Grafik 49" descr="Marke 5 mit einfarbiger Füllung">
            <a:extLst>
              <a:ext uri="{FF2B5EF4-FFF2-40B4-BE49-F238E27FC236}">
                <a16:creationId xmlns:a16="http://schemas.microsoft.com/office/drawing/2014/main" id="{B33EB4AF-9E9B-36B8-5D5B-03425C6EF0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16308" y="4613594"/>
            <a:ext cx="180000" cy="180000"/>
          </a:xfrm>
          <a:prstGeom prst="rect">
            <a:avLst/>
          </a:prstGeom>
        </p:spPr>
      </p:pic>
      <p:pic>
        <p:nvPicPr>
          <p:cNvPr id="51" name="Grafik 50" descr="Marke 1 mit einfarbiger Füllung">
            <a:extLst>
              <a:ext uri="{FF2B5EF4-FFF2-40B4-BE49-F238E27FC236}">
                <a16:creationId xmlns:a16="http://schemas.microsoft.com/office/drawing/2014/main" id="{A0DD2F81-8EA1-23BC-BAF1-AE6F49E853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75518" y="3822435"/>
            <a:ext cx="180000" cy="180000"/>
          </a:xfrm>
          <a:prstGeom prst="rect">
            <a:avLst/>
          </a:prstGeom>
        </p:spPr>
      </p:pic>
      <p:pic>
        <p:nvPicPr>
          <p:cNvPr id="52" name="Grafik 51" descr="Marke 1 mit einfarbiger Füllung">
            <a:extLst>
              <a:ext uri="{FF2B5EF4-FFF2-40B4-BE49-F238E27FC236}">
                <a16:creationId xmlns:a16="http://schemas.microsoft.com/office/drawing/2014/main" id="{86CDDF72-4DA7-2892-9B18-259D4CF6E0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98529" y="3822435"/>
            <a:ext cx="180000" cy="180000"/>
          </a:xfrm>
          <a:prstGeom prst="rect">
            <a:avLst/>
          </a:prstGeom>
        </p:spPr>
      </p:pic>
      <p:sp>
        <p:nvSpPr>
          <p:cNvPr id="53" name="Rectangle 6">
            <a:extLst>
              <a:ext uri="{FF2B5EF4-FFF2-40B4-BE49-F238E27FC236}">
                <a16:creationId xmlns:a16="http://schemas.microsoft.com/office/drawing/2014/main" id="{9E4E080A-7687-5FC0-B694-8AAB02653FC6}"/>
              </a:ext>
            </a:extLst>
          </p:cNvPr>
          <p:cNvSpPr/>
          <p:nvPr/>
        </p:nvSpPr>
        <p:spPr>
          <a:xfrm>
            <a:off x="459097" y="2015038"/>
            <a:ext cx="6972588" cy="440051"/>
          </a:xfrm>
          <a:prstGeom prst="roundRect">
            <a:avLst/>
          </a:prstGeom>
          <a:solidFill>
            <a:srgbClr val="FFFFFF"/>
          </a:solidFill>
          <a:ln w="19050">
            <a:solidFill>
              <a:schemeClr val="bg1">
                <a:lumMod val="75000"/>
              </a:schemeClr>
            </a:solidFill>
          </a:ln>
          <a:effectLst>
            <a:glow rad="101600">
              <a:schemeClr val="tx2">
                <a:lumMod val="20000"/>
                <a:lumOff val="8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ontserrat Light" panose="00000400000000000000" pitchFamily="2" charset="0"/>
              </a:rPr>
              <a:t>Customer</a:t>
            </a:r>
          </a:p>
        </p:txBody>
      </p:sp>
      <p:pic>
        <p:nvPicPr>
          <p:cNvPr id="54" name="Grafik 53" descr="Abzeichen mit einfarbiger Füllung">
            <a:extLst>
              <a:ext uri="{FF2B5EF4-FFF2-40B4-BE49-F238E27FC236}">
                <a16:creationId xmlns:a16="http://schemas.microsoft.com/office/drawing/2014/main" id="{43C062CC-B479-2127-3626-87BEA68633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16154" y="2538817"/>
            <a:ext cx="180000" cy="180000"/>
          </a:xfrm>
          <a:prstGeom prst="rect">
            <a:avLst/>
          </a:prstGeom>
        </p:spPr>
      </p:pic>
      <p:pic>
        <p:nvPicPr>
          <p:cNvPr id="55" name="Grafik 54" descr="Abzeichen mit einfarbiger Füllung">
            <a:extLst>
              <a:ext uri="{FF2B5EF4-FFF2-40B4-BE49-F238E27FC236}">
                <a16:creationId xmlns:a16="http://schemas.microsoft.com/office/drawing/2014/main" id="{B0E43EE9-D46F-2307-F674-38319393B0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29322" y="3822435"/>
            <a:ext cx="180000" cy="180000"/>
          </a:xfrm>
          <a:prstGeom prst="rect">
            <a:avLst/>
          </a:prstGeom>
        </p:spPr>
      </p:pic>
      <p:pic>
        <p:nvPicPr>
          <p:cNvPr id="56" name="Grafik 55" descr="Abzeichen mit einfarbiger Füllung">
            <a:extLst>
              <a:ext uri="{FF2B5EF4-FFF2-40B4-BE49-F238E27FC236}">
                <a16:creationId xmlns:a16="http://schemas.microsoft.com/office/drawing/2014/main" id="{35BB8553-3C65-B780-BF77-794E079165A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84316" y="3822435"/>
            <a:ext cx="180000" cy="180000"/>
          </a:xfrm>
          <a:prstGeom prst="rect">
            <a:avLst/>
          </a:prstGeom>
        </p:spPr>
      </p:pic>
      <p:pic>
        <p:nvPicPr>
          <p:cNvPr id="58" name="Grafik 57" descr="Marke 3 mit einfarbiger Füllung">
            <a:extLst>
              <a:ext uri="{FF2B5EF4-FFF2-40B4-BE49-F238E27FC236}">
                <a16:creationId xmlns:a16="http://schemas.microsoft.com/office/drawing/2014/main" id="{9B964338-293D-B2BA-E426-259CDB4C1F3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78200" y="2538817"/>
            <a:ext cx="180000" cy="180000"/>
          </a:xfrm>
          <a:prstGeom prst="rect">
            <a:avLst/>
          </a:prstGeom>
        </p:spPr>
      </p:pic>
      <p:pic>
        <p:nvPicPr>
          <p:cNvPr id="59" name="Grafik 58" descr="Marke 3 mit einfarbiger Füllung">
            <a:extLst>
              <a:ext uri="{FF2B5EF4-FFF2-40B4-BE49-F238E27FC236}">
                <a16:creationId xmlns:a16="http://schemas.microsoft.com/office/drawing/2014/main" id="{2D458F3F-881E-9C52-DF3D-B6F178CFBEF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28266" y="2538817"/>
            <a:ext cx="180000" cy="180000"/>
          </a:xfrm>
          <a:prstGeom prst="rect">
            <a:avLst/>
          </a:prstGeom>
        </p:spPr>
      </p:pic>
      <p:pic>
        <p:nvPicPr>
          <p:cNvPr id="60" name="Grafik 59" descr="Marke 3 mit einfarbiger Füllung">
            <a:extLst>
              <a:ext uri="{FF2B5EF4-FFF2-40B4-BE49-F238E27FC236}">
                <a16:creationId xmlns:a16="http://schemas.microsoft.com/office/drawing/2014/main" id="{97B53A6E-6345-474B-2436-8CD049D934D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38646" y="3822435"/>
            <a:ext cx="180000" cy="180000"/>
          </a:xfrm>
          <a:prstGeom prst="rect">
            <a:avLst/>
          </a:prstGeom>
        </p:spPr>
      </p:pic>
      <p:pic>
        <p:nvPicPr>
          <p:cNvPr id="61" name="Grafik 60" descr="Marke 3 mit einfarbiger Füllung">
            <a:extLst>
              <a:ext uri="{FF2B5EF4-FFF2-40B4-BE49-F238E27FC236}">
                <a16:creationId xmlns:a16="http://schemas.microsoft.com/office/drawing/2014/main" id="{D5368C1C-703E-9730-D52D-BBEE1261C6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92979" y="3822435"/>
            <a:ext cx="180000" cy="180000"/>
          </a:xfrm>
          <a:prstGeom prst="rect">
            <a:avLst/>
          </a:prstGeom>
        </p:spPr>
      </p:pic>
      <p:pic>
        <p:nvPicPr>
          <p:cNvPr id="63" name="Grafik 62" descr="Abzeichen mit einfarbiger Füllung">
            <a:extLst>
              <a:ext uri="{FF2B5EF4-FFF2-40B4-BE49-F238E27FC236}">
                <a16:creationId xmlns:a16="http://schemas.microsoft.com/office/drawing/2014/main" id="{76231913-BA9B-D771-3004-F3A1D96F2B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03869" y="4613594"/>
            <a:ext cx="180000" cy="180000"/>
          </a:xfrm>
          <a:prstGeom prst="rect">
            <a:avLst/>
          </a:prstGeom>
        </p:spPr>
      </p:pic>
      <p:cxnSp>
        <p:nvCxnSpPr>
          <p:cNvPr id="64" name="Connector: Elbow 22">
            <a:extLst>
              <a:ext uri="{FF2B5EF4-FFF2-40B4-BE49-F238E27FC236}">
                <a16:creationId xmlns:a16="http://schemas.microsoft.com/office/drawing/2014/main" id="{5E61053A-963A-D67D-DCF4-5147EAD34754}"/>
              </a:ext>
            </a:extLst>
          </p:cNvPr>
          <p:cNvCxnSpPr>
            <a:cxnSpLocks/>
          </p:cNvCxnSpPr>
          <p:nvPr/>
        </p:nvCxnSpPr>
        <p:spPr>
          <a:xfrm flipH="1" flipV="1">
            <a:off x="5217833" y="4505046"/>
            <a:ext cx="0" cy="397097"/>
          </a:xfrm>
          <a:prstGeom prst="straightConnector1">
            <a:avLst/>
          </a:prstGeom>
          <a:ln w="190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5" name="Connector: Elbow 22">
            <a:extLst>
              <a:ext uri="{FF2B5EF4-FFF2-40B4-BE49-F238E27FC236}">
                <a16:creationId xmlns:a16="http://schemas.microsoft.com/office/drawing/2014/main" id="{09BE61E2-0E57-4C65-8CBA-DD1E208F5A20}"/>
              </a:ext>
            </a:extLst>
          </p:cNvPr>
          <p:cNvCxnSpPr>
            <a:cxnSpLocks/>
          </p:cNvCxnSpPr>
          <p:nvPr/>
        </p:nvCxnSpPr>
        <p:spPr>
          <a:xfrm flipV="1">
            <a:off x="4845446" y="2462954"/>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66" name="Connector: Elbow 22">
            <a:extLst>
              <a:ext uri="{FF2B5EF4-FFF2-40B4-BE49-F238E27FC236}">
                <a16:creationId xmlns:a16="http://schemas.microsoft.com/office/drawing/2014/main" id="{DC9E59A9-88CA-8C09-26A9-98E44DAAB80C}"/>
              </a:ext>
            </a:extLst>
          </p:cNvPr>
          <p:cNvCxnSpPr>
            <a:cxnSpLocks/>
          </p:cNvCxnSpPr>
          <p:nvPr/>
        </p:nvCxnSpPr>
        <p:spPr>
          <a:xfrm flipV="1">
            <a:off x="2980864" y="2462954"/>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pic>
        <p:nvPicPr>
          <p:cNvPr id="67" name="Grafik 66" descr="Marke 4 mit einfarbiger Füllung">
            <a:extLst>
              <a:ext uri="{FF2B5EF4-FFF2-40B4-BE49-F238E27FC236}">
                <a16:creationId xmlns:a16="http://schemas.microsoft.com/office/drawing/2014/main" id="{0201E911-6C5E-0B4F-BAF7-428DDC85ACA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28614" y="2538817"/>
            <a:ext cx="180000" cy="180000"/>
          </a:xfrm>
          <a:prstGeom prst="rect">
            <a:avLst/>
          </a:prstGeom>
        </p:spPr>
      </p:pic>
      <p:pic>
        <p:nvPicPr>
          <p:cNvPr id="68" name="Grafik 67" descr="Marke 4 mit einfarbiger Füllung">
            <a:extLst>
              <a:ext uri="{FF2B5EF4-FFF2-40B4-BE49-F238E27FC236}">
                <a16:creationId xmlns:a16="http://schemas.microsoft.com/office/drawing/2014/main" id="{EA623416-1941-7711-D55C-9DC662DB372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92379" y="2538817"/>
            <a:ext cx="180000" cy="180000"/>
          </a:xfrm>
          <a:prstGeom prst="rect">
            <a:avLst/>
          </a:prstGeom>
        </p:spPr>
      </p:pic>
      <p:pic>
        <p:nvPicPr>
          <p:cNvPr id="69" name="Grafik 68" descr="Marke 4 mit einfarbiger Füllung">
            <a:extLst>
              <a:ext uri="{FF2B5EF4-FFF2-40B4-BE49-F238E27FC236}">
                <a16:creationId xmlns:a16="http://schemas.microsoft.com/office/drawing/2014/main" id="{285A01F9-0A4A-FB3F-DB0D-D8ED3869A22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155697" y="3822435"/>
            <a:ext cx="180000" cy="180000"/>
          </a:xfrm>
          <a:prstGeom prst="rect">
            <a:avLst/>
          </a:prstGeom>
        </p:spPr>
      </p:pic>
      <p:pic>
        <p:nvPicPr>
          <p:cNvPr id="70" name="Grafik 69" descr="Marke 4 mit einfarbiger Füllung">
            <a:extLst>
              <a:ext uri="{FF2B5EF4-FFF2-40B4-BE49-F238E27FC236}">
                <a16:creationId xmlns:a16="http://schemas.microsoft.com/office/drawing/2014/main" id="{709087E6-8F3B-E4E2-0059-24376F039F2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16068" y="3822435"/>
            <a:ext cx="180000" cy="180000"/>
          </a:xfrm>
          <a:prstGeom prst="rect">
            <a:avLst/>
          </a:prstGeom>
        </p:spPr>
      </p:pic>
      <p:pic>
        <p:nvPicPr>
          <p:cNvPr id="71" name="Grafik 70" descr="Marke 4 mit einfarbiger Füllung">
            <a:extLst>
              <a:ext uri="{FF2B5EF4-FFF2-40B4-BE49-F238E27FC236}">
                <a16:creationId xmlns:a16="http://schemas.microsoft.com/office/drawing/2014/main" id="{0249309B-1BD6-2744-893D-694C36C4862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12379" y="4613594"/>
            <a:ext cx="180000" cy="180000"/>
          </a:xfrm>
          <a:prstGeom prst="rect">
            <a:avLst/>
          </a:prstGeom>
        </p:spPr>
      </p:pic>
      <p:pic>
        <p:nvPicPr>
          <p:cNvPr id="73" name="Grafik 72" descr="Marke 6 mit einfarbiger Füllung">
            <a:extLst>
              <a:ext uri="{FF2B5EF4-FFF2-40B4-BE49-F238E27FC236}">
                <a16:creationId xmlns:a16="http://schemas.microsoft.com/office/drawing/2014/main" id="{2E7436EF-61B5-D4DD-F994-F3515A8A81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71945" y="2538817"/>
            <a:ext cx="180000" cy="180000"/>
          </a:xfrm>
          <a:prstGeom prst="rect">
            <a:avLst/>
          </a:prstGeom>
        </p:spPr>
      </p:pic>
      <p:pic>
        <p:nvPicPr>
          <p:cNvPr id="74" name="Grafik 73" descr="Marke 6 mit einfarbiger Füllung">
            <a:extLst>
              <a:ext uri="{FF2B5EF4-FFF2-40B4-BE49-F238E27FC236}">
                <a16:creationId xmlns:a16="http://schemas.microsoft.com/office/drawing/2014/main" id="{D512DA41-A35E-91E3-84CB-6DAD0789668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448371" y="2538817"/>
            <a:ext cx="180000" cy="180000"/>
          </a:xfrm>
          <a:prstGeom prst="rect">
            <a:avLst/>
          </a:prstGeom>
        </p:spPr>
      </p:pic>
      <p:pic>
        <p:nvPicPr>
          <p:cNvPr id="75" name="Grafik 74" descr="Marke 6 mit einfarbiger Füllung">
            <a:extLst>
              <a:ext uri="{FF2B5EF4-FFF2-40B4-BE49-F238E27FC236}">
                <a16:creationId xmlns:a16="http://schemas.microsoft.com/office/drawing/2014/main" id="{BE603EA2-98D0-8EFE-E3F1-D086AFD699D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48537" y="3822435"/>
            <a:ext cx="180000" cy="180000"/>
          </a:xfrm>
          <a:prstGeom prst="rect">
            <a:avLst/>
          </a:prstGeom>
        </p:spPr>
      </p:pic>
      <p:pic>
        <p:nvPicPr>
          <p:cNvPr id="76" name="Grafik 75" descr="Marke 6 mit einfarbiger Füllung">
            <a:extLst>
              <a:ext uri="{FF2B5EF4-FFF2-40B4-BE49-F238E27FC236}">
                <a16:creationId xmlns:a16="http://schemas.microsoft.com/office/drawing/2014/main" id="{9C326E1D-1C3D-D8EC-1EBF-4D0F86A02D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617539" y="3822435"/>
            <a:ext cx="180000" cy="180000"/>
          </a:xfrm>
          <a:prstGeom prst="rect">
            <a:avLst/>
          </a:prstGeom>
        </p:spPr>
      </p:pic>
      <p:sp>
        <p:nvSpPr>
          <p:cNvPr id="81" name="Textfeld 80">
            <a:extLst>
              <a:ext uri="{FF2B5EF4-FFF2-40B4-BE49-F238E27FC236}">
                <a16:creationId xmlns:a16="http://schemas.microsoft.com/office/drawing/2014/main" id="{A69D0FE5-F657-A00A-E9F8-23E1D4B5C36A}"/>
              </a:ext>
            </a:extLst>
          </p:cNvPr>
          <p:cNvSpPr txBox="1"/>
          <p:nvPr/>
        </p:nvSpPr>
        <p:spPr>
          <a:xfrm>
            <a:off x="7616068" y="2621791"/>
            <a:ext cx="337005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Montserrat Medium" panose="00000600000000000000" pitchFamily="2" charset="0"/>
              </a:rPr>
              <a:t>Possible API workflows</a:t>
            </a:r>
          </a:p>
        </p:txBody>
      </p:sp>
      <p:sp>
        <p:nvSpPr>
          <p:cNvPr id="82" name="Textfeld 81">
            <a:extLst>
              <a:ext uri="{FF2B5EF4-FFF2-40B4-BE49-F238E27FC236}">
                <a16:creationId xmlns:a16="http://schemas.microsoft.com/office/drawing/2014/main" id="{FDB54E38-D982-E812-E7DE-278FF6BEE851}"/>
              </a:ext>
            </a:extLst>
          </p:cNvPr>
          <p:cNvSpPr txBox="1"/>
          <p:nvPr/>
        </p:nvSpPr>
        <p:spPr>
          <a:xfrm>
            <a:off x="7616068" y="2940092"/>
            <a:ext cx="3890659" cy="1938992"/>
          </a:xfrm>
          <a:prstGeom prst="rect">
            <a:avLst/>
          </a:prstGeom>
          <a:noFill/>
        </p:spPr>
        <p:txBody>
          <a:bodyPr wrap="square">
            <a:spAutoFit/>
          </a:bodyPr>
          <a:lstStyle/>
          <a:p>
            <a:pPr marL="228600" marR="0" lvl="0" indent="-228600" algn="l" defTabSz="914400" rtl="0" eaLnBrk="1" fontAlgn="auto" latinLnBrk="0" hangingPunct="1">
              <a:lnSpc>
                <a:spcPct val="100000"/>
              </a:lnSpc>
              <a:spcBef>
                <a:spcPts val="0"/>
              </a:spcBef>
              <a:spcAft>
                <a:spcPts val="0"/>
              </a:spcAft>
              <a:buClr>
                <a:schemeClr val="tx1"/>
              </a:buClr>
              <a:buSzTx/>
              <a:buFont typeface="+mj-lt"/>
              <a:buAutoNum type="arabicPeriod"/>
              <a:tabLst/>
              <a:defRPr/>
            </a:pPr>
            <a:r>
              <a:rPr kumimoji="0" lang="en-US" sz="1200" b="0" i="0" u="none" strike="noStrike" kern="1200" cap="none" spc="0" normalizeH="0" baseline="0" noProof="0" dirty="0">
                <a:ln>
                  <a:noFill/>
                </a:ln>
                <a:effectLst/>
                <a:uLnTx/>
                <a:uFillTx/>
                <a:latin typeface="Montserrat Light" panose="00000400000000000000" pitchFamily="2" charset="0"/>
              </a:rPr>
              <a:t>Catalog published from SEP to portals</a:t>
            </a:r>
          </a:p>
          <a:p>
            <a:pPr marL="228600" marR="0" lvl="0" indent="-228600" algn="l" defTabSz="914400" rtl="0" eaLnBrk="1" fontAlgn="auto" latinLnBrk="0" hangingPunct="1">
              <a:lnSpc>
                <a:spcPct val="100000"/>
              </a:lnSpc>
              <a:spcBef>
                <a:spcPts val="0"/>
              </a:spcBef>
              <a:spcAft>
                <a:spcPts val="0"/>
              </a:spcAft>
              <a:buClr>
                <a:schemeClr val="tx1"/>
              </a:buClr>
              <a:buSzTx/>
              <a:buFont typeface="+mj-lt"/>
              <a:buAutoNum type="arabicPeriod"/>
              <a:tabLst/>
              <a:defRPr/>
            </a:pPr>
            <a:r>
              <a:rPr lang="en-US" sz="1200" dirty="0">
                <a:latin typeface="Montserrat Light" panose="00000400000000000000" pitchFamily="2" charset="0"/>
              </a:rPr>
              <a:t>Customer onboarding to SEP</a:t>
            </a:r>
            <a:endParaRPr kumimoji="0" lang="en-US" sz="1200" b="0" i="0" u="none" strike="noStrike" kern="1200" cap="none" spc="0" normalizeH="0" baseline="0" noProof="0" dirty="0">
              <a:ln>
                <a:noFill/>
              </a:ln>
              <a:effectLst/>
              <a:uLnTx/>
              <a:uFillTx/>
              <a:latin typeface="Montserrat Light" panose="00000400000000000000" pitchFamily="2" charset="0"/>
            </a:endParaRPr>
          </a:p>
          <a:p>
            <a:pPr marL="228600" marR="0" lvl="0" indent="-228600" algn="l" defTabSz="914400" rtl="0" eaLnBrk="1" fontAlgn="auto" latinLnBrk="0" hangingPunct="1">
              <a:lnSpc>
                <a:spcPct val="100000"/>
              </a:lnSpc>
              <a:spcBef>
                <a:spcPts val="0"/>
              </a:spcBef>
              <a:spcAft>
                <a:spcPts val="0"/>
              </a:spcAft>
              <a:buClr>
                <a:schemeClr val="tx1"/>
              </a:buClr>
              <a:buSzTx/>
              <a:buFont typeface="+mj-lt"/>
              <a:buAutoNum type="arabicPeriod"/>
              <a:tabLst/>
              <a:defRPr/>
            </a:pPr>
            <a:r>
              <a:rPr lang="en-US" sz="1200" dirty="0">
                <a:latin typeface="Montserrat Light" panose="00000400000000000000" pitchFamily="2" charset="0"/>
              </a:rPr>
              <a:t>Customer orders API, SEP sends credentials to access API</a:t>
            </a:r>
          </a:p>
          <a:p>
            <a:pPr marL="228600" lvl="0" indent="-228600">
              <a:buClr>
                <a:schemeClr val="tx1"/>
              </a:buClr>
              <a:buFont typeface="+mj-lt"/>
              <a:buAutoNum type="arabicPeriod"/>
              <a:defRPr/>
            </a:pPr>
            <a:r>
              <a:rPr lang="en-US" sz="1200" dirty="0">
                <a:latin typeface="Montserrat Light" panose="00000400000000000000" pitchFamily="2" charset="0"/>
              </a:rPr>
              <a:t>If necessary SEP requests user consent for API.  Capacity management is done. Customer uses API. SEP performs metering (wholesale)  / metering and rating (retail).</a:t>
            </a:r>
          </a:p>
          <a:p>
            <a:pPr marL="228600" lvl="0" indent="-228600">
              <a:buClr>
                <a:schemeClr val="tx1"/>
              </a:buClr>
              <a:buFont typeface="+mj-lt"/>
              <a:buAutoNum type="arabicPeriod"/>
              <a:defRPr/>
            </a:pPr>
            <a:r>
              <a:rPr kumimoji="0" lang="en-US" sz="1200" b="0" i="0" u="none" strike="noStrike" kern="1200" cap="none" spc="0" normalizeH="0" baseline="0" noProof="0" dirty="0">
                <a:ln>
                  <a:noFill/>
                </a:ln>
                <a:effectLst/>
                <a:uLnTx/>
                <a:uFillTx/>
                <a:latin typeface="Montserrat Light" panose="00000400000000000000" pitchFamily="2" charset="0"/>
              </a:rPr>
              <a:t>SEP </a:t>
            </a:r>
            <a:r>
              <a:rPr kumimoji="0" lang="en-US" sz="1200" b="0" i="0" u="none" strike="noStrike" kern="1200" cap="none" spc="0" normalizeH="0" baseline="0" noProof="0" dirty="0" err="1">
                <a:ln>
                  <a:noFill/>
                </a:ln>
                <a:effectLst/>
                <a:uLnTx/>
                <a:uFillTx/>
                <a:latin typeface="Montserrat Light" panose="00000400000000000000" pitchFamily="2" charset="0"/>
              </a:rPr>
              <a:t>initates</a:t>
            </a:r>
            <a:r>
              <a:rPr kumimoji="0" lang="en-US" sz="1200" b="0" i="0" u="none" strike="noStrike" kern="1200" cap="none" spc="0" normalizeH="0" baseline="0" noProof="0" dirty="0">
                <a:ln>
                  <a:noFill/>
                </a:ln>
                <a:effectLst/>
                <a:uLnTx/>
                <a:uFillTx/>
                <a:latin typeface="Montserrat Light" panose="00000400000000000000" pitchFamily="2" charset="0"/>
              </a:rPr>
              <a:t> billing for wholesale and retail</a:t>
            </a:r>
          </a:p>
          <a:p>
            <a:pPr marL="228600" lvl="0" indent="-228600">
              <a:buClr>
                <a:schemeClr val="tx1"/>
              </a:buClr>
              <a:buFont typeface="+mj-lt"/>
              <a:buAutoNum type="arabicPeriod"/>
              <a:defRPr/>
            </a:pPr>
            <a:r>
              <a:rPr kumimoji="0" lang="en-US" sz="1200" b="0" i="0" u="none" strike="noStrike" kern="1200" cap="none" spc="0" normalizeH="0" baseline="0" noProof="0" dirty="0">
                <a:ln>
                  <a:noFill/>
                </a:ln>
                <a:effectLst/>
                <a:uLnTx/>
                <a:uFillTx/>
                <a:latin typeface="Montserrat Light" panose="00000400000000000000" pitchFamily="2" charset="0"/>
              </a:rPr>
              <a:t>Customer offboarding</a:t>
            </a:r>
          </a:p>
        </p:txBody>
      </p:sp>
      <p:cxnSp>
        <p:nvCxnSpPr>
          <p:cNvPr id="83" name="Gerader Verbinder 82">
            <a:extLst>
              <a:ext uri="{FF2B5EF4-FFF2-40B4-BE49-F238E27FC236}">
                <a16:creationId xmlns:a16="http://schemas.microsoft.com/office/drawing/2014/main" id="{38D5B442-63B4-126B-6FAC-43E068FED5D2}"/>
              </a:ext>
            </a:extLst>
          </p:cNvPr>
          <p:cNvCxnSpPr>
            <a:cxnSpLocks/>
          </p:cNvCxnSpPr>
          <p:nvPr/>
        </p:nvCxnSpPr>
        <p:spPr>
          <a:xfrm>
            <a:off x="9960234" y="5238920"/>
            <a:ext cx="0" cy="324000"/>
          </a:xfrm>
          <a:prstGeom prst="line">
            <a:avLst/>
          </a:prstGeom>
          <a:ln w="19050">
            <a:solidFill>
              <a:schemeClr val="accent6">
                <a:lumMod val="20000"/>
                <a:lumOff val="80000"/>
              </a:schemeClr>
            </a:solidFill>
          </a:ln>
          <a:effectLst/>
        </p:spPr>
        <p:style>
          <a:lnRef idx="1">
            <a:schemeClr val="accent1"/>
          </a:lnRef>
          <a:fillRef idx="0">
            <a:schemeClr val="accent1"/>
          </a:fillRef>
          <a:effectRef idx="0">
            <a:schemeClr val="accent1"/>
          </a:effectRef>
          <a:fontRef idx="minor">
            <a:schemeClr val="tx1"/>
          </a:fontRef>
        </p:style>
      </p:cxnSp>
      <p:cxnSp>
        <p:nvCxnSpPr>
          <p:cNvPr id="84" name="Connector: Elbow 22">
            <a:extLst>
              <a:ext uri="{FF2B5EF4-FFF2-40B4-BE49-F238E27FC236}">
                <a16:creationId xmlns:a16="http://schemas.microsoft.com/office/drawing/2014/main" id="{1744E8DC-8E15-AC26-EEE2-CAC259F6CF68}"/>
              </a:ext>
            </a:extLst>
          </p:cNvPr>
          <p:cNvCxnSpPr>
            <a:cxnSpLocks/>
          </p:cNvCxnSpPr>
          <p:nvPr/>
        </p:nvCxnSpPr>
        <p:spPr>
          <a:xfrm flipV="1">
            <a:off x="7845216" y="5215608"/>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85" name="Connector: Elbow 22">
            <a:extLst>
              <a:ext uri="{FF2B5EF4-FFF2-40B4-BE49-F238E27FC236}">
                <a16:creationId xmlns:a16="http://schemas.microsoft.com/office/drawing/2014/main" id="{56799406-6386-BDE1-126F-7217F1CC88C6}"/>
              </a:ext>
            </a:extLst>
          </p:cNvPr>
          <p:cNvCxnSpPr>
            <a:cxnSpLocks/>
          </p:cNvCxnSpPr>
          <p:nvPr/>
        </p:nvCxnSpPr>
        <p:spPr>
          <a:xfrm flipV="1">
            <a:off x="8896733" y="5215608"/>
            <a:ext cx="0" cy="364411"/>
          </a:xfrm>
          <a:prstGeom prst="straightConnector1">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86" name="Textfeld 85">
            <a:extLst>
              <a:ext uri="{FF2B5EF4-FFF2-40B4-BE49-F238E27FC236}">
                <a16:creationId xmlns:a16="http://schemas.microsoft.com/office/drawing/2014/main" id="{A5065244-6669-8FD8-8D40-016403C56BFE}"/>
              </a:ext>
            </a:extLst>
          </p:cNvPr>
          <p:cNvSpPr txBox="1"/>
          <p:nvPr/>
        </p:nvSpPr>
        <p:spPr>
          <a:xfrm>
            <a:off x="7863519" y="5257136"/>
            <a:ext cx="1375857" cy="27699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chemeClr val="bg1"/>
              </a:buClr>
              <a:buSzTx/>
              <a:tabLst/>
              <a:defRPr/>
            </a:pPr>
            <a:r>
              <a:rPr lang="en-US" sz="1200" dirty="0">
                <a:latin typeface="Montserrat Light"/>
              </a:rPr>
              <a:t>Service API</a:t>
            </a:r>
            <a:endParaRPr kumimoji="0" lang="en-US" sz="1200" b="0" i="0" u="none" strike="noStrike" kern="1200" cap="none" spc="0" normalizeH="0" baseline="0" noProof="0" dirty="0">
              <a:ln>
                <a:noFill/>
              </a:ln>
              <a:effectLst/>
              <a:uLnTx/>
              <a:uFillTx/>
              <a:latin typeface="Montserrat Light"/>
              <a:ea typeface="+mn-ea"/>
              <a:cs typeface="+mn-cs"/>
            </a:endParaRPr>
          </a:p>
        </p:txBody>
      </p:sp>
      <p:sp>
        <p:nvSpPr>
          <p:cNvPr id="87" name="Textfeld 86">
            <a:extLst>
              <a:ext uri="{FF2B5EF4-FFF2-40B4-BE49-F238E27FC236}">
                <a16:creationId xmlns:a16="http://schemas.microsoft.com/office/drawing/2014/main" id="{C74F118B-B3DB-3189-B6B2-1F165889B42D}"/>
              </a:ext>
            </a:extLst>
          </p:cNvPr>
          <p:cNvSpPr txBox="1"/>
          <p:nvPr/>
        </p:nvSpPr>
        <p:spPr>
          <a:xfrm>
            <a:off x="9958006" y="5269502"/>
            <a:ext cx="1375857" cy="27699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chemeClr val="bg1"/>
              </a:buClr>
              <a:buSzTx/>
              <a:tabLst/>
              <a:defRPr/>
            </a:pPr>
            <a:r>
              <a:rPr lang="en-US" sz="1200" dirty="0">
                <a:latin typeface="Montserrat Light"/>
              </a:rPr>
              <a:t>Operate API</a:t>
            </a:r>
            <a:endParaRPr kumimoji="0" lang="en-US" sz="1200" b="0" i="0" u="none" strike="noStrike" kern="1200" cap="none" spc="0" normalizeH="0" baseline="0" noProof="0" dirty="0">
              <a:ln>
                <a:noFill/>
              </a:ln>
              <a:effectLst/>
              <a:uLnTx/>
              <a:uFillTx/>
              <a:latin typeface="Montserrat Light"/>
              <a:ea typeface="+mn-ea"/>
              <a:cs typeface="+mn-cs"/>
            </a:endParaRPr>
          </a:p>
        </p:txBody>
      </p:sp>
      <p:sp>
        <p:nvSpPr>
          <p:cNvPr id="88" name="Textfeld 87">
            <a:extLst>
              <a:ext uri="{FF2B5EF4-FFF2-40B4-BE49-F238E27FC236}">
                <a16:creationId xmlns:a16="http://schemas.microsoft.com/office/drawing/2014/main" id="{FE65740F-3C81-00E3-07C7-27A5AF4578E7}"/>
              </a:ext>
            </a:extLst>
          </p:cNvPr>
          <p:cNvSpPr txBox="1"/>
          <p:nvPr/>
        </p:nvSpPr>
        <p:spPr>
          <a:xfrm>
            <a:off x="8906490" y="5269502"/>
            <a:ext cx="1375857" cy="27699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chemeClr val="bg1"/>
              </a:buClr>
              <a:buSzTx/>
              <a:tabLst/>
              <a:defRPr/>
            </a:pPr>
            <a:r>
              <a:rPr lang="en-US" sz="1200" dirty="0">
                <a:latin typeface="Montserrat Light"/>
              </a:rPr>
              <a:t>IT API</a:t>
            </a:r>
            <a:endParaRPr kumimoji="0" lang="en-US" sz="1200" b="0" i="0" u="none" strike="noStrike" kern="1200" cap="none" spc="0" normalizeH="0" baseline="0" noProof="0" dirty="0">
              <a:ln>
                <a:noFill/>
              </a:ln>
              <a:effectLst/>
              <a:uLnTx/>
              <a:uFillTx/>
              <a:latin typeface="Montserrat Light"/>
              <a:ea typeface="+mn-ea"/>
              <a:cs typeface="+mn-cs"/>
            </a:endParaRPr>
          </a:p>
        </p:txBody>
      </p:sp>
    </p:spTree>
    <p:extLst>
      <p:ext uri="{BB962C8B-B14F-4D97-AF65-F5344CB8AC3E}">
        <p14:creationId xmlns:p14="http://schemas.microsoft.com/office/powerpoint/2010/main" val="825314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9268DDC5-C4D9-3894-F61E-23421673DAE2}"/>
              </a:ext>
            </a:extLst>
          </p:cNvPr>
          <p:cNvGraphicFramePr>
            <a:graphicFrameLocks noChangeAspect="1"/>
          </p:cNvGraphicFramePr>
          <p:nvPr>
            <p:custDataLst>
              <p:tags r:id="rId1"/>
            </p:custDataLst>
            <p:extLst>
              <p:ext uri="{D42A27DB-BD31-4B8C-83A1-F6EECF244321}">
                <p14:modId xmlns:p14="http://schemas.microsoft.com/office/powerpoint/2010/main" val="41480536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20" name="think-cell data - do not delete" hidden="1">
                        <a:extLst>
                          <a:ext uri="{FF2B5EF4-FFF2-40B4-BE49-F238E27FC236}">
                            <a16:creationId xmlns:a16="http://schemas.microsoft.com/office/drawing/2014/main" id="{9268DDC5-C4D9-3894-F61E-23421673DAE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What is the CAMARA Project?</a:t>
            </a:r>
            <a:br>
              <a:rPr lang="en-US" dirty="0"/>
            </a:br>
            <a:r>
              <a:rPr lang="en-US" dirty="0"/>
              <a:t>Key problems we try to solve</a:t>
            </a:r>
            <a:endParaRPr lang="de-DE" dirty="0"/>
          </a:p>
        </p:txBody>
      </p:sp>
      <p:pic>
        <p:nvPicPr>
          <p:cNvPr id="4" name="Graphic 14" descr="Treasure Map with solid fill">
            <a:extLst>
              <a:ext uri="{FF2B5EF4-FFF2-40B4-BE49-F238E27FC236}">
                <a16:creationId xmlns:a16="http://schemas.microsoft.com/office/drawing/2014/main" id="{00C436EE-9BA6-4110-84D3-EA04130B10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0693" y="1636630"/>
            <a:ext cx="1482553" cy="1482553"/>
          </a:xfrm>
          <a:prstGeom prst="rect">
            <a:avLst/>
          </a:prstGeom>
        </p:spPr>
      </p:pic>
      <p:sp>
        <p:nvSpPr>
          <p:cNvPr id="5" name="Content Placeholder 2">
            <a:extLst>
              <a:ext uri="{FF2B5EF4-FFF2-40B4-BE49-F238E27FC236}">
                <a16:creationId xmlns:a16="http://schemas.microsoft.com/office/drawing/2014/main" id="{A5C80667-51CB-7E14-F4B9-2EBC96701214}"/>
              </a:ext>
            </a:extLst>
          </p:cNvPr>
          <p:cNvSpPr txBox="1">
            <a:spLocks/>
          </p:cNvSpPr>
          <p:nvPr/>
        </p:nvSpPr>
        <p:spPr>
          <a:xfrm>
            <a:off x="4662222" y="3525398"/>
            <a:ext cx="2117178" cy="2662792"/>
          </a:xfrm>
          <a:prstGeom prst="rect">
            <a:avLst/>
          </a:prstGeom>
          <a:ln>
            <a:noFill/>
          </a:ln>
        </p:spPr>
        <p:txBody>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Simplicity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Telco networks are complex, and every network is different…. Developers want simple, intent-based APIs. </a:t>
            </a:r>
          </a:p>
        </p:txBody>
      </p:sp>
      <p:sp>
        <p:nvSpPr>
          <p:cNvPr id="6" name="Content Placeholder 2">
            <a:extLst>
              <a:ext uri="{FF2B5EF4-FFF2-40B4-BE49-F238E27FC236}">
                <a16:creationId xmlns:a16="http://schemas.microsoft.com/office/drawing/2014/main" id="{A4A5CEEE-0A21-725B-A052-E4C2C259ED96}"/>
              </a:ext>
            </a:extLst>
          </p:cNvPr>
          <p:cNvSpPr txBox="1">
            <a:spLocks/>
          </p:cNvSpPr>
          <p:nvPr/>
        </p:nvSpPr>
        <p:spPr>
          <a:xfrm>
            <a:off x="2469853"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Consistency</a:t>
            </a:r>
          </a:p>
          <a:p>
            <a:endParaRPr lang="en-US" dirty="0">
              <a:latin typeface="Montserrat Light" panose="00000400000000000000" pitchFamily="2" charset="0"/>
            </a:endParaRPr>
          </a:p>
          <a:p>
            <a:r>
              <a:rPr lang="en-US" dirty="0">
                <a:latin typeface="Montserrat Light" panose="00000400000000000000" pitchFamily="2" charset="0"/>
              </a:rPr>
              <a:t>Multi-nationals want consistency across all markets they operate in… they do not want APIs that only work in a single network in a single country.  They do not want to try and build for the differences of each network.</a:t>
            </a:r>
          </a:p>
          <a:p>
            <a:endParaRPr lang="en-US" dirty="0">
              <a:latin typeface="Montserrat Light" panose="00000400000000000000" pitchFamily="2" charset="0"/>
            </a:endParaRPr>
          </a:p>
        </p:txBody>
      </p:sp>
      <p:sp>
        <p:nvSpPr>
          <p:cNvPr id="7" name="Content Placeholder 2">
            <a:extLst>
              <a:ext uri="{FF2B5EF4-FFF2-40B4-BE49-F238E27FC236}">
                <a16:creationId xmlns:a16="http://schemas.microsoft.com/office/drawing/2014/main" id="{75A61578-B26F-4CF4-D813-9EE7B6DC484A}"/>
              </a:ext>
            </a:extLst>
          </p:cNvPr>
          <p:cNvSpPr txBox="1">
            <a:spLocks/>
          </p:cNvSpPr>
          <p:nvPr/>
        </p:nvSpPr>
        <p:spPr>
          <a:xfrm>
            <a:off x="266829"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Scale</a:t>
            </a:r>
          </a:p>
          <a:p>
            <a:endParaRPr lang="en-US" dirty="0">
              <a:latin typeface="Montserrat Light" panose="00000400000000000000" pitchFamily="2" charset="0"/>
            </a:endParaRPr>
          </a:p>
          <a:p>
            <a:r>
              <a:rPr lang="en-US" dirty="0">
                <a:latin typeface="Montserrat Light" panose="00000400000000000000" pitchFamily="2" charset="0"/>
              </a:rPr>
              <a:t>Developers dream of being the next unicorn… If apps, products, or services are built on our APIs they want </a:t>
            </a:r>
            <a:r>
              <a:rPr lang="en-US" dirty="0">
                <a:solidFill>
                  <a:srgbClr val="3F3F3F"/>
                </a:solidFill>
                <a:effectLst/>
                <a:latin typeface="Montserrat Light" panose="00000400000000000000" pitchFamily="2" charset="0"/>
              </a:rPr>
              <a:t>them in all relevant markets and networks globally.</a:t>
            </a:r>
          </a:p>
          <a:p>
            <a:endParaRPr lang="en-US" dirty="0">
              <a:latin typeface="Montserrat Light" panose="00000400000000000000" pitchFamily="2" charset="0"/>
            </a:endParaRPr>
          </a:p>
        </p:txBody>
      </p:sp>
      <p:pic>
        <p:nvPicPr>
          <p:cNvPr id="8" name="Graphic 5" descr="Unicorn with solid fill">
            <a:extLst>
              <a:ext uri="{FF2B5EF4-FFF2-40B4-BE49-F238E27FC236}">
                <a16:creationId xmlns:a16="http://schemas.microsoft.com/office/drawing/2014/main" id="{209CB41D-7A6E-8586-2BCE-65195C164E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4940" y="1636630"/>
            <a:ext cx="1482554" cy="1482554"/>
          </a:xfrm>
          <a:prstGeom prst="rect">
            <a:avLst/>
          </a:prstGeom>
        </p:spPr>
      </p:pic>
      <p:pic>
        <p:nvPicPr>
          <p:cNvPr id="9" name="Graphic 6" descr="Earth globe: Africa and Europe with solid fill">
            <a:extLst>
              <a:ext uri="{FF2B5EF4-FFF2-40B4-BE49-F238E27FC236}">
                <a16:creationId xmlns:a16="http://schemas.microsoft.com/office/drawing/2014/main" id="{780EC63C-7E20-93E3-8522-8E845C0487B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58447" y="1636630"/>
            <a:ext cx="1482554" cy="1482554"/>
          </a:xfrm>
          <a:prstGeom prst="rect">
            <a:avLst/>
          </a:prstGeom>
        </p:spPr>
      </p:pic>
      <p:cxnSp>
        <p:nvCxnSpPr>
          <p:cNvPr id="10" name="Straight Connector 10">
            <a:extLst>
              <a:ext uri="{FF2B5EF4-FFF2-40B4-BE49-F238E27FC236}">
                <a16:creationId xmlns:a16="http://schemas.microsoft.com/office/drawing/2014/main" id="{4CFCDF77-F7BB-5857-6293-6D2134F1E062}"/>
              </a:ext>
            </a:extLst>
          </p:cNvPr>
          <p:cNvCxnSpPr>
            <a:cxnSpLocks/>
          </p:cNvCxnSpPr>
          <p:nvPr/>
        </p:nvCxnSpPr>
        <p:spPr>
          <a:xfrm>
            <a:off x="266829"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1" name="Straight Connector 11">
            <a:extLst>
              <a:ext uri="{FF2B5EF4-FFF2-40B4-BE49-F238E27FC236}">
                <a16:creationId xmlns:a16="http://schemas.microsoft.com/office/drawing/2014/main" id="{0D1D6DE6-764C-2C4E-E105-10CA6A7B73CD}"/>
              </a:ext>
            </a:extLst>
          </p:cNvPr>
          <p:cNvCxnSpPr>
            <a:cxnSpLocks/>
          </p:cNvCxnSpPr>
          <p:nvPr/>
        </p:nvCxnSpPr>
        <p:spPr>
          <a:xfrm>
            <a:off x="2469853"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2" name="Straight Connector 12">
            <a:extLst>
              <a:ext uri="{FF2B5EF4-FFF2-40B4-BE49-F238E27FC236}">
                <a16:creationId xmlns:a16="http://schemas.microsoft.com/office/drawing/2014/main" id="{187D71C0-A903-D394-DB58-9F25ACDDD784}"/>
              </a:ext>
            </a:extLst>
          </p:cNvPr>
          <p:cNvCxnSpPr>
            <a:cxnSpLocks/>
          </p:cNvCxnSpPr>
          <p:nvPr/>
        </p:nvCxnSpPr>
        <p:spPr>
          <a:xfrm>
            <a:off x="4662221"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sp>
        <p:nvSpPr>
          <p:cNvPr id="13" name="Content Placeholder 2">
            <a:extLst>
              <a:ext uri="{FF2B5EF4-FFF2-40B4-BE49-F238E27FC236}">
                <a16:creationId xmlns:a16="http://schemas.microsoft.com/office/drawing/2014/main" id="{82FF4841-D916-AE2D-2D78-F51D7204BB48}"/>
              </a:ext>
            </a:extLst>
          </p:cNvPr>
          <p:cNvSpPr txBox="1">
            <a:spLocks/>
          </p:cNvSpPr>
          <p:nvPr/>
        </p:nvSpPr>
        <p:spPr>
          <a:xfrm>
            <a:off x="6875621"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Accessibility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go to the developers where they are so the project is open sourced in the Linux Foundation.  Allowing API users to work directly with CSPs creating the service.</a:t>
            </a:r>
          </a:p>
        </p:txBody>
      </p:sp>
      <p:cxnSp>
        <p:nvCxnSpPr>
          <p:cNvPr id="14" name="Straight Connector 15">
            <a:extLst>
              <a:ext uri="{FF2B5EF4-FFF2-40B4-BE49-F238E27FC236}">
                <a16:creationId xmlns:a16="http://schemas.microsoft.com/office/drawing/2014/main" id="{806437AF-074A-CE8C-636E-1D2C65106FF5}"/>
              </a:ext>
            </a:extLst>
          </p:cNvPr>
          <p:cNvCxnSpPr>
            <a:cxnSpLocks/>
          </p:cNvCxnSpPr>
          <p:nvPr/>
        </p:nvCxnSpPr>
        <p:spPr>
          <a:xfrm>
            <a:off x="6875620"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5" name="Graphic 17" descr="Questions with solid fill">
            <a:extLst>
              <a:ext uri="{FF2B5EF4-FFF2-40B4-BE49-F238E27FC236}">
                <a16:creationId xmlns:a16="http://schemas.microsoft.com/office/drawing/2014/main" id="{03C28D74-8073-7849-D43C-8CC38E0E790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60562" y="1636630"/>
            <a:ext cx="1482547" cy="1482547"/>
          </a:xfrm>
          <a:prstGeom prst="rect">
            <a:avLst/>
          </a:prstGeom>
        </p:spPr>
      </p:pic>
      <p:sp>
        <p:nvSpPr>
          <p:cNvPr id="16" name="Content Placeholder 2">
            <a:extLst>
              <a:ext uri="{FF2B5EF4-FFF2-40B4-BE49-F238E27FC236}">
                <a16:creationId xmlns:a16="http://schemas.microsoft.com/office/drawing/2014/main" id="{28CD0476-B696-F301-5AB5-A2FC9F46BCDA}"/>
              </a:ext>
            </a:extLst>
          </p:cNvPr>
          <p:cNvSpPr txBox="1">
            <a:spLocks/>
          </p:cNvSpPr>
          <p:nvPr/>
        </p:nvSpPr>
        <p:spPr>
          <a:xfrm>
            <a:off x="9089020"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Demand driven</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develop the APIs and design it in the way our customers need it. The demand is collected from organizations like GSMA OPAG but also from customers directly.</a:t>
            </a:r>
          </a:p>
        </p:txBody>
      </p:sp>
      <p:cxnSp>
        <p:nvCxnSpPr>
          <p:cNvPr id="17" name="Straight Connector 15">
            <a:extLst>
              <a:ext uri="{FF2B5EF4-FFF2-40B4-BE49-F238E27FC236}">
                <a16:creationId xmlns:a16="http://schemas.microsoft.com/office/drawing/2014/main" id="{DBADF127-52B3-E998-C1D3-D0C649FD1787}"/>
              </a:ext>
            </a:extLst>
          </p:cNvPr>
          <p:cNvCxnSpPr>
            <a:cxnSpLocks/>
          </p:cNvCxnSpPr>
          <p:nvPr/>
        </p:nvCxnSpPr>
        <p:spPr>
          <a:xfrm>
            <a:off x="9089019"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8" name="Grafik 17" descr="Prost mit einfarbiger Füllung">
            <a:extLst>
              <a:ext uri="{FF2B5EF4-FFF2-40B4-BE49-F238E27FC236}">
                <a16:creationId xmlns:a16="http://schemas.microsoft.com/office/drawing/2014/main" id="{779328AA-5889-87F6-32AC-1966B37C484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90678" y="1677453"/>
            <a:ext cx="1482546" cy="1482546"/>
          </a:xfrm>
          <a:prstGeom prst="rect">
            <a:avLst/>
          </a:prstGeom>
        </p:spPr>
      </p:pic>
    </p:spTree>
    <p:extLst>
      <p:ext uri="{BB962C8B-B14F-4D97-AF65-F5344CB8AC3E}">
        <p14:creationId xmlns:p14="http://schemas.microsoft.com/office/powerpoint/2010/main" val="543694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F107AFED-0028-35F3-09BF-C0EFB99C2D25}"/>
              </a:ext>
            </a:extLst>
          </p:cNvPr>
          <p:cNvGraphicFramePr>
            <a:graphicFrameLocks noChangeAspect="1"/>
          </p:cNvGraphicFramePr>
          <p:nvPr>
            <p:custDataLst>
              <p:tags r:id="rId1"/>
            </p:custDataLst>
            <p:extLst>
              <p:ext uri="{D42A27DB-BD31-4B8C-83A1-F6EECF244321}">
                <p14:modId xmlns:p14="http://schemas.microsoft.com/office/powerpoint/2010/main" val="607449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F107AFED-0028-35F3-09BF-C0EFB99C2D2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33" name="Google Shape;233;g2e3104f75e6_0_6"/>
          <p:cNvSpPr txBox="1">
            <a:spLocks noGrp="1"/>
          </p:cNvSpPr>
          <p:nvPr>
            <p:ph type="title"/>
          </p:nvPr>
        </p:nvSpPr>
        <p:spPr>
          <a:xfrm>
            <a:off x="422850" y="417173"/>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Benefit for operators</a:t>
            </a:r>
            <a:br>
              <a:rPr lang="en-US" dirty="0"/>
            </a:br>
            <a:r>
              <a:rPr lang="en-US" dirty="0"/>
              <a:t>to work in CAMARA</a:t>
            </a:r>
            <a:endParaRPr dirty="0"/>
          </a:p>
        </p:txBody>
      </p:sp>
      <p:sp>
        <p:nvSpPr>
          <p:cNvPr id="234" name="Google Shape;234;g2e3104f75e6_0_6"/>
          <p:cNvSpPr txBox="1"/>
          <p:nvPr/>
        </p:nvSpPr>
        <p:spPr>
          <a:xfrm>
            <a:off x="500675" y="2671643"/>
            <a:ext cx="5126401" cy="2407798"/>
          </a:xfrm>
          <a:prstGeom prst="rect">
            <a:avLst/>
          </a:prstGeom>
          <a:solidFill>
            <a:schemeClr val="accent2">
              <a:lumMod val="20000"/>
              <a:lumOff val="80000"/>
            </a:schemeClr>
          </a:solid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0"/>
              </a:spcAft>
              <a:buClr>
                <a:schemeClr val="dk1"/>
              </a:buClr>
              <a:buSzPts val="1100"/>
              <a:buFont typeface="Montserrat Light"/>
              <a:buNone/>
            </a:pPr>
            <a:r>
              <a:rPr lang="en-US" sz="1600" dirty="0">
                <a:solidFill>
                  <a:schemeClr val="dk1"/>
                </a:solidFill>
                <a:latin typeface="Montserrat Medium" panose="00000600000000000000" pitchFamily="2" charset="0"/>
                <a:ea typeface="Montserrat Light"/>
                <a:cs typeface="Montserrat Light"/>
                <a:sym typeface="Montserrat Light"/>
              </a:rPr>
              <a:t>Collaborative Innovation</a:t>
            </a:r>
            <a:endParaRPr sz="1600" dirty="0">
              <a:solidFill>
                <a:schemeClr val="dk1"/>
              </a:solidFill>
              <a:latin typeface="Montserrat Medium" panose="00000600000000000000" pitchFamily="2" charset="0"/>
              <a:ea typeface="Montserrat Light"/>
              <a:cs typeface="Montserrat Light"/>
              <a:sym typeface="Montserrat Light"/>
            </a:endParaRPr>
          </a:p>
          <a:p>
            <a:pPr marL="457200" lvl="0" indent="-317500" algn="l" rtl="0">
              <a:lnSpc>
                <a:spcPct val="115000"/>
              </a:lnSpc>
              <a:spcBef>
                <a:spcPts val="1200"/>
              </a:spcBef>
              <a:spcAft>
                <a:spcPts val="0"/>
              </a:spcAft>
              <a:buClr>
                <a:schemeClr val="dk1"/>
              </a:buClr>
              <a:buSzPts val="1400"/>
              <a:buChar char="●"/>
            </a:pPr>
            <a:r>
              <a:rPr lang="en-US" sz="1600" dirty="0">
                <a:solidFill>
                  <a:schemeClr val="dk1"/>
                </a:solidFill>
                <a:latin typeface="Montserrat Light" panose="00000400000000000000" pitchFamily="2" charset="0"/>
                <a:ea typeface="Montserrat Light"/>
                <a:cs typeface="Montserrat Light"/>
                <a:sym typeface="Montserrat Light"/>
              </a:rPr>
              <a:t>Industry Collaboration</a:t>
            </a:r>
            <a:endParaRPr sz="1600" dirty="0">
              <a:solidFill>
                <a:schemeClr val="dk1"/>
              </a:solidFill>
              <a:latin typeface="Montserrat Light" panose="00000400000000000000" pitchFamily="2" charset="0"/>
              <a:ea typeface="Montserrat Light"/>
              <a:cs typeface="Montserrat Light"/>
              <a:sym typeface="Montserrat Light"/>
            </a:endParaRPr>
          </a:p>
          <a:p>
            <a:pPr marL="457200" lvl="0" indent="-317500" algn="l" rtl="0">
              <a:lnSpc>
                <a:spcPct val="115000"/>
              </a:lnSpc>
              <a:spcBef>
                <a:spcPts val="0"/>
              </a:spcBef>
              <a:spcAft>
                <a:spcPts val="0"/>
              </a:spcAft>
              <a:buClr>
                <a:schemeClr val="dk1"/>
              </a:buClr>
              <a:buSzPts val="1400"/>
              <a:buChar char="●"/>
            </a:pPr>
            <a:r>
              <a:rPr lang="en-US" sz="1600" dirty="0">
                <a:solidFill>
                  <a:schemeClr val="dk1"/>
                </a:solidFill>
                <a:latin typeface="Montserrat Light" panose="00000400000000000000" pitchFamily="2" charset="0"/>
                <a:ea typeface="Montserrat Light"/>
                <a:cs typeface="Montserrat Light"/>
                <a:sym typeface="Montserrat Light"/>
              </a:rPr>
              <a:t>Standardization: contribute to development of industry standards, ensuring interoperability and consistency across networks and services</a:t>
            </a:r>
          </a:p>
          <a:p>
            <a:pPr marL="457200" lvl="0" indent="-317500" algn="l" rtl="0">
              <a:lnSpc>
                <a:spcPct val="115000"/>
              </a:lnSpc>
              <a:spcBef>
                <a:spcPts val="0"/>
              </a:spcBef>
              <a:spcAft>
                <a:spcPts val="0"/>
              </a:spcAft>
              <a:buClr>
                <a:schemeClr val="dk1"/>
              </a:buClr>
              <a:buSzPts val="1400"/>
              <a:buChar char="●"/>
            </a:pPr>
            <a:r>
              <a:rPr lang="en-US" sz="1600" dirty="0">
                <a:solidFill>
                  <a:schemeClr val="dk1"/>
                </a:solidFill>
                <a:latin typeface="Montserrat Light" panose="00000400000000000000" pitchFamily="2" charset="0"/>
                <a:ea typeface="Montserrat Light"/>
                <a:cs typeface="Montserrat Light"/>
                <a:sym typeface="Montserrat Light"/>
              </a:rPr>
              <a:t>Bring in your requirements!</a:t>
            </a:r>
            <a:endParaRPr sz="1600" dirty="0">
              <a:solidFill>
                <a:schemeClr val="dk1"/>
              </a:solidFill>
              <a:latin typeface="Montserrat Light" panose="00000400000000000000" pitchFamily="2" charset="0"/>
              <a:ea typeface="Montserrat Light"/>
              <a:cs typeface="Montserrat Light"/>
              <a:sym typeface="Montserrat Light"/>
            </a:endParaRPr>
          </a:p>
        </p:txBody>
      </p:sp>
      <p:sp>
        <p:nvSpPr>
          <p:cNvPr id="235" name="Google Shape;235;g2e3104f75e6_0_6"/>
          <p:cNvSpPr txBox="1"/>
          <p:nvPr/>
        </p:nvSpPr>
        <p:spPr>
          <a:xfrm>
            <a:off x="5894999" y="2080199"/>
            <a:ext cx="5126401" cy="3590686"/>
          </a:xfrm>
          <a:prstGeom prst="rect">
            <a:avLst/>
          </a:prstGeom>
          <a:solidFill>
            <a:schemeClr val="accent2">
              <a:lumMod val="20000"/>
              <a:lumOff val="80000"/>
            </a:schemeClr>
          </a:solidFill>
          <a:ln>
            <a:noFill/>
          </a:ln>
        </p:spPr>
        <p:txBody>
          <a:bodyPr spcFirstLastPara="1" wrap="square" lIns="91425" tIns="45700" rIns="91425" bIns="45700" anchor="t" anchorCtr="0">
            <a:spAutoFit/>
          </a:bodyPr>
          <a:lstStyle>
            <a:defPPr>
              <a:defRPr lang="de-DE"/>
            </a:defPPr>
            <a:lvl1pPr lvl="0" indent="0">
              <a:lnSpc>
                <a:spcPct val="115000"/>
              </a:lnSpc>
              <a:spcBef>
                <a:spcPts val="1400"/>
              </a:spcBef>
              <a:spcAft>
                <a:spcPts val="0"/>
              </a:spcAft>
              <a:buClr>
                <a:schemeClr val="dk1"/>
              </a:buClr>
              <a:buSzPts val="1100"/>
              <a:buFont typeface="Montserrat Light"/>
              <a:buNone/>
              <a:defRPr sz="1600" b="1">
                <a:solidFill>
                  <a:schemeClr val="dk1"/>
                </a:solidFill>
                <a:latin typeface="Montserrat Light"/>
                <a:ea typeface="Montserrat Light"/>
                <a:cs typeface="Montserrat Light"/>
              </a:defRPr>
            </a:lvl1pPr>
          </a:lstStyle>
          <a:p>
            <a:pPr marL="0" lvl="0" indent="0" algn="l" rtl="0">
              <a:lnSpc>
                <a:spcPct val="115000"/>
              </a:lnSpc>
              <a:spcBef>
                <a:spcPts val="1400"/>
              </a:spcBef>
              <a:spcAft>
                <a:spcPts val="0"/>
              </a:spcAft>
              <a:buClr>
                <a:schemeClr val="dk1"/>
              </a:buClr>
              <a:buSzPts val="1100"/>
              <a:buFont typeface="Montserrat Light"/>
              <a:buNone/>
            </a:pPr>
            <a:r>
              <a:rPr lang="en-US" b="0" dirty="0">
                <a:solidFill>
                  <a:schemeClr val="dk1"/>
                </a:solidFill>
                <a:latin typeface="Montserrat Medium" panose="00000600000000000000" pitchFamily="2" charset="0"/>
                <a:ea typeface="Montserrat Light"/>
                <a:cs typeface="Montserrat Light"/>
                <a:sym typeface="Montserrat Light"/>
              </a:rPr>
              <a:t>Networking and Partnerships</a:t>
            </a:r>
          </a:p>
          <a:p>
            <a:pPr marL="457200" indent="-317500">
              <a:lnSpc>
                <a:spcPct val="115000"/>
              </a:lnSpc>
              <a:spcBef>
                <a:spcPts val="1200"/>
              </a:spcBef>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Access to a growing global network of industry leaders</a:t>
            </a:r>
          </a:p>
          <a:p>
            <a:pPr marL="457200" lvl="0" indent="-317500" algn="l" rtl="0">
              <a:lnSpc>
                <a:spcPct val="115000"/>
              </a:lnSpc>
              <a:spcBef>
                <a:spcPts val="0"/>
              </a:spcBef>
              <a:spcAft>
                <a:spcPts val="0"/>
              </a:spcAft>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Technological Advancements</a:t>
            </a:r>
          </a:p>
          <a:p>
            <a:pPr marL="457200" lvl="0" indent="-317500" algn="l" rtl="0">
              <a:lnSpc>
                <a:spcPct val="115000"/>
              </a:lnSpc>
              <a:spcBef>
                <a:spcPts val="0"/>
              </a:spcBef>
              <a:spcAft>
                <a:spcPts val="0"/>
              </a:spcAft>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Knowledge Exchange</a:t>
            </a:r>
            <a:endParaRPr lang="en-US" b="0" dirty="0">
              <a:latin typeface="Montserrat Light" panose="00000400000000000000" pitchFamily="2" charset="0"/>
              <a:ea typeface="Montserrat Light"/>
              <a:cs typeface="Montserrat Light"/>
              <a:sym typeface="Montserrat Light"/>
            </a:endParaRPr>
          </a:p>
          <a:p>
            <a:r>
              <a:rPr lang="en-US" b="0" dirty="0">
                <a:latin typeface="Montserrat Medium" panose="00000600000000000000" pitchFamily="2" charset="0"/>
                <a:sym typeface="Montserrat Light"/>
              </a:rPr>
              <a:t>Shared Resources</a:t>
            </a:r>
          </a:p>
          <a:p>
            <a:pPr marL="457200" indent="-317500">
              <a:lnSpc>
                <a:spcPct val="115000"/>
              </a:lnSpc>
              <a:spcBef>
                <a:spcPts val="1200"/>
              </a:spcBef>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Collaborative projects often lead to cost savings through shared resources and reduced duplication of efforts</a:t>
            </a:r>
          </a:p>
          <a:p>
            <a:pPr marL="457200" lvl="0" indent="-317500" algn="l" rtl="0">
              <a:lnSpc>
                <a:spcPct val="115000"/>
              </a:lnSpc>
              <a:spcBef>
                <a:spcPts val="0"/>
              </a:spcBef>
              <a:spcAft>
                <a:spcPts val="0"/>
              </a:spcAft>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Benefit from the collective research efforts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4731B8-763E-5273-E96B-31531C2F5BFB}"/>
              </a:ext>
            </a:extLst>
          </p:cNvPr>
          <p:cNvGraphicFramePr>
            <a:graphicFrameLocks noChangeAspect="1"/>
          </p:cNvGraphicFramePr>
          <p:nvPr>
            <p:custDataLst>
              <p:tags r:id="rId1"/>
            </p:custDataLst>
            <p:extLst>
              <p:ext uri="{D42A27DB-BD31-4B8C-83A1-F6EECF244321}">
                <p14:modId xmlns:p14="http://schemas.microsoft.com/office/powerpoint/2010/main" val="1034796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B14731B8-763E-5273-E96B-31531C2F5B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40" name="Google Shape;240;g2ead79952eb_0_86"/>
          <p:cNvSpPr txBox="1">
            <a:spLocks noGrp="1"/>
          </p:cNvSpPr>
          <p:nvPr>
            <p:ph type="title"/>
          </p:nvPr>
        </p:nvSpPr>
        <p:spPr>
          <a:xfrm>
            <a:off x="434125" y="441611"/>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Benefit for operators</a:t>
            </a:r>
            <a:br>
              <a:rPr lang="en-US" dirty="0"/>
            </a:br>
            <a:r>
              <a:rPr lang="en-US" dirty="0"/>
              <a:t>to work in CAMARA</a:t>
            </a:r>
            <a:endParaRPr dirty="0"/>
          </a:p>
        </p:txBody>
      </p:sp>
      <p:sp>
        <p:nvSpPr>
          <p:cNvPr id="241" name="Google Shape;241;g2ead79952eb_0_86"/>
          <p:cNvSpPr txBox="1"/>
          <p:nvPr/>
        </p:nvSpPr>
        <p:spPr>
          <a:xfrm>
            <a:off x="434125" y="2205785"/>
            <a:ext cx="83889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Montserrat Light"/>
              <a:buNone/>
            </a:pPr>
            <a:r>
              <a:rPr lang="en-US" sz="2200" dirty="0">
                <a:latin typeface="Montserrat Medium" panose="00000600000000000000" pitchFamily="2" charset="0"/>
                <a:ea typeface="Montserrat Light"/>
                <a:cs typeface="Montserrat Light"/>
                <a:sym typeface="Montserrat Light"/>
              </a:rPr>
              <a:t>Why Join CAMARA as a sponsor /member?</a:t>
            </a:r>
            <a:endParaRPr sz="2200" dirty="0">
              <a:latin typeface="Montserrat Medium" panose="00000600000000000000" pitchFamily="2" charset="0"/>
              <a:ea typeface="Montserrat Light"/>
              <a:cs typeface="Montserrat Light"/>
              <a:sym typeface="Montserrat Light"/>
            </a:endParaRPr>
          </a:p>
        </p:txBody>
      </p:sp>
      <p:sp>
        <p:nvSpPr>
          <p:cNvPr id="242" name="Google Shape;242;g2ead79952eb_0_86"/>
          <p:cNvSpPr/>
          <p:nvPr/>
        </p:nvSpPr>
        <p:spPr>
          <a:xfrm>
            <a:off x="434125" y="2960475"/>
            <a:ext cx="3026400" cy="1090200"/>
          </a:xfrm>
          <a:prstGeom prst="roundRect">
            <a:avLst>
              <a:gd name="adj" fmla="val 16667"/>
            </a:avLst>
          </a:prstGeom>
          <a:solidFill>
            <a:schemeClr val="accent2">
              <a:lumMod val="20000"/>
              <a:lumOff val="80000"/>
            </a:schemeClr>
          </a:solidFill>
          <a:ln w="952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Seat on the Governing Board to influence CAMARA strategy</a:t>
            </a:r>
            <a:endParaRPr sz="1500" dirty="0">
              <a:latin typeface="Montserrat Light" panose="00000400000000000000" pitchFamily="2" charset="0"/>
              <a:ea typeface="Montserrat Light"/>
              <a:cs typeface="Montserrat Light"/>
              <a:sym typeface="Montserrat Light"/>
            </a:endParaRPr>
          </a:p>
        </p:txBody>
      </p:sp>
      <p:sp>
        <p:nvSpPr>
          <p:cNvPr id="243" name="Google Shape;243;g2ead79952eb_0_86"/>
          <p:cNvSpPr/>
          <p:nvPr/>
        </p:nvSpPr>
        <p:spPr>
          <a:xfrm>
            <a:off x="4200575" y="2960475"/>
            <a:ext cx="3026400" cy="10902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Elevate your Brand</a:t>
            </a:r>
            <a:endParaRPr sz="1500" dirty="0">
              <a:latin typeface="Montserrat Light" panose="00000400000000000000" pitchFamily="2" charset="0"/>
              <a:ea typeface="Montserrat Light"/>
              <a:cs typeface="Montserrat Light"/>
              <a:sym typeface="Montserrat Light"/>
            </a:endParaRPr>
          </a:p>
        </p:txBody>
      </p:sp>
      <p:sp>
        <p:nvSpPr>
          <p:cNvPr id="244" name="Google Shape;244;g2ead79952eb_0_86"/>
          <p:cNvSpPr/>
          <p:nvPr/>
        </p:nvSpPr>
        <p:spPr>
          <a:xfrm>
            <a:off x="434125" y="4478001"/>
            <a:ext cx="3026400" cy="9921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Montserrat Light" panose="00000400000000000000" pitchFamily="2" charset="0"/>
                <a:ea typeface="Montserrat Light"/>
                <a:cs typeface="Montserrat Light"/>
                <a:sym typeface="Montserrat Light"/>
              </a:rPr>
              <a:t>Discounts on Linux Foundation events &amp; programs</a:t>
            </a:r>
            <a:endParaRPr sz="1500">
              <a:latin typeface="Montserrat Light" panose="00000400000000000000" pitchFamily="2" charset="0"/>
              <a:ea typeface="Montserrat Light"/>
              <a:cs typeface="Montserrat Light"/>
              <a:sym typeface="Montserrat Light"/>
            </a:endParaRPr>
          </a:p>
        </p:txBody>
      </p:sp>
      <p:sp>
        <p:nvSpPr>
          <p:cNvPr id="245" name="Google Shape;245;g2ead79952eb_0_86"/>
          <p:cNvSpPr/>
          <p:nvPr/>
        </p:nvSpPr>
        <p:spPr>
          <a:xfrm>
            <a:off x="7967025" y="4478001"/>
            <a:ext cx="3026400" cy="9921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Platform to showcase thought leadership </a:t>
            </a:r>
            <a:endParaRPr sz="1500" dirty="0">
              <a:latin typeface="Montserrat Light" panose="00000400000000000000" pitchFamily="2" charset="0"/>
              <a:ea typeface="Montserrat Light"/>
              <a:cs typeface="Montserrat Light"/>
              <a:sym typeface="Montserrat Light"/>
            </a:endParaRPr>
          </a:p>
        </p:txBody>
      </p:sp>
      <p:sp>
        <p:nvSpPr>
          <p:cNvPr id="246" name="Google Shape;246;g2ead79952eb_0_86"/>
          <p:cNvSpPr/>
          <p:nvPr/>
        </p:nvSpPr>
        <p:spPr>
          <a:xfrm>
            <a:off x="4200575" y="4478001"/>
            <a:ext cx="3026400" cy="9921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Help ensure the Project continues to provide needed governance &amp; infrastructure</a:t>
            </a:r>
            <a:endParaRPr sz="1500" dirty="0">
              <a:latin typeface="Montserrat Light" panose="00000400000000000000" pitchFamily="2" charset="0"/>
              <a:ea typeface="Montserrat Light"/>
              <a:cs typeface="Montserrat Light"/>
              <a:sym typeface="Montserrat Light"/>
            </a:endParaRPr>
          </a:p>
        </p:txBody>
      </p:sp>
      <p:sp>
        <p:nvSpPr>
          <p:cNvPr id="247" name="Google Shape;247;g2ead79952eb_0_86"/>
          <p:cNvSpPr/>
          <p:nvPr/>
        </p:nvSpPr>
        <p:spPr>
          <a:xfrm>
            <a:off x="7967025" y="2960475"/>
            <a:ext cx="3026400" cy="10902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Signal Support &amp; Commitment to open API development</a:t>
            </a:r>
            <a:endParaRPr sz="1500" dirty="0">
              <a:latin typeface="Montserrat Light" panose="00000400000000000000" pitchFamily="2" charset="0"/>
              <a:ea typeface="Montserrat Light"/>
              <a:cs typeface="Montserrat Light"/>
              <a:sym typeface="Montserrat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795F54C5-EB01-64A8-4393-B2C686FC8059}"/>
              </a:ext>
            </a:extLst>
          </p:cNvPr>
          <p:cNvGraphicFramePr>
            <a:graphicFrameLocks noChangeAspect="1"/>
          </p:cNvGraphicFramePr>
          <p:nvPr>
            <p:custDataLst>
              <p:tags r:id="rId1"/>
            </p:custDataLst>
            <p:extLst>
              <p:ext uri="{D42A27DB-BD31-4B8C-83A1-F6EECF244321}">
                <p14:modId xmlns:p14="http://schemas.microsoft.com/office/powerpoint/2010/main" val="41360879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795F54C5-EB01-64A8-4393-B2C686FC80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6" name="Google Shape;266;g2ead79952eb_0_34"/>
          <p:cNvSpPr txBox="1"/>
          <p:nvPr/>
        </p:nvSpPr>
        <p:spPr>
          <a:xfrm>
            <a:off x="444373" y="1760550"/>
            <a:ext cx="10614152" cy="263047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Clr>
                <a:schemeClr val="dk1"/>
              </a:buClr>
              <a:buSzPts val="1100"/>
              <a:buFont typeface="Montserrat Light"/>
              <a:buNone/>
            </a:pPr>
            <a:r>
              <a:rPr lang="en-US" sz="1600" dirty="0">
                <a:solidFill>
                  <a:srgbClr val="222222"/>
                </a:solidFill>
                <a:latin typeface="Montserrat Medium" panose="00000600000000000000" pitchFamily="2" charset="0"/>
                <a:ea typeface="Montserrat Light"/>
                <a:cs typeface="Montserrat Light"/>
                <a:sym typeface="Montserrat Light"/>
              </a:rPr>
              <a:t>Individuals and organizations from API customers (e.g. enterprises and startups), aggregators, cloud operators, telco operators, network equipment vendors, system integrators, and software vendors are welcome to join CAMARA.</a:t>
            </a:r>
            <a:endParaRPr sz="1600" dirty="0">
              <a:solidFill>
                <a:srgbClr val="222222"/>
              </a:solidFill>
              <a:latin typeface="Montserrat Medium" panose="00000600000000000000" pitchFamily="2" charset="0"/>
              <a:ea typeface="Montserrat Light"/>
              <a:cs typeface="Montserrat Light"/>
              <a:sym typeface="Montserrat Light"/>
            </a:endParaRPr>
          </a:p>
          <a:p>
            <a:pPr marL="0" lvl="0" indent="0" algn="l" rtl="0">
              <a:lnSpc>
                <a:spcPct val="115000"/>
              </a:lnSpc>
              <a:spcBef>
                <a:spcPts val="1200"/>
              </a:spcBef>
              <a:spcAft>
                <a:spcPts val="0"/>
              </a:spcAft>
              <a:buClr>
                <a:schemeClr val="dk1"/>
              </a:buClr>
              <a:buSzPts val="1100"/>
              <a:buFont typeface="Montserrat Light"/>
              <a:buNone/>
            </a:pPr>
            <a:endParaRPr lang="en-US" sz="1600" dirty="0">
              <a:solidFill>
                <a:srgbClr val="222222"/>
              </a:solidFill>
              <a:latin typeface="Montserrat Light" panose="00000400000000000000" pitchFamily="2" charset="0"/>
              <a:ea typeface="Montserrat Light"/>
              <a:cs typeface="Montserrat Light"/>
              <a:sym typeface="Montserrat Light"/>
            </a:endParaRPr>
          </a:p>
          <a:p>
            <a:pPr marL="0" lvl="0" indent="0" algn="l" rtl="0">
              <a:lnSpc>
                <a:spcPct val="115000"/>
              </a:lnSpc>
              <a:spcBef>
                <a:spcPts val="1200"/>
              </a:spcBef>
              <a:spcAft>
                <a:spcPts val="0"/>
              </a:spcAft>
              <a:buClr>
                <a:schemeClr val="dk1"/>
              </a:buClr>
              <a:buSzPts val="1100"/>
              <a:buFont typeface="Montserrat Light"/>
              <a:buNone/>
            </a:pPr>
            <a:r>
              <a:rPr lang="en-US" sz="1600" dirty="0">
                <a:solidFill>
                  <a:srgbClr val="222222"/>
                </a:solidFill>
                <a:latin typeface="Montserrat Light" panose="00000400000000000000" pitchFamily="2" charset="0"/>
                <a:ea typeface="Montserrat Light"/>
                <a:cs typeface="Montserrat Light"/>
                <a:sym typeface="Montserrat Light"/>
              </a:rPr>
              <a:t>For organizations:</a:t>
            </a:r>
            <a:endParaRPr sz="1600" dirty="0">
              <a:solidFill>
                <a:srgbClr val="222222"/>
              </a:solidFill>
              <a:latin typeface="Montserrat Light" panose="00000400000000000000" pitchFamily="2" charset="0"/>
              <a:ea typeface="Montserrat Light"/>
              <a:cs typeface="Montserrat Light"/>
              <a:sym typeface="Montserrat Light"/>
            </a:endParaRPr>
          </a:p>
          <a:p>
            <a:pPr marL="457200" lvl="0" indent="-298450" algn="l" rtl="0">
              <a:lnSpc>
                <a:spcPct val="115000"/>
              </a:lnSpc>
              <a:spcBef>
                <a:spcPts val="1000"/>
              </a:spcBef>
              <a:spcAft>
                <a:spcPts val="0"/>
              </a:spcAft>
              <a:buSzPts val="1100"/>
              <a:buFont typeface="Montserrat Light"/>
              <a:buChar char="●"/>
            </a:pPr>
            <a:r>
              <a:rPr lang="en-US" sz="1600" dirty="0">
                <a:solidFill>
                  <a:srgbClr val="222222"/>
                </a:solidFill>
                <a:latin typeface="Montserrat Light" panose="00000400000000000000" pitchFamily="2" charset="0"/>
                <a:ea typeface="Montserrat Light"/>
                <a:cs typeface="Montserrat Light"/>
                <a:sym typeface="Montserrat Light"/>
              </a:rPr>
              <a:t>If you are interested to show your logo on the CAMARA website as </a:t>
            </a:r>
            <a:r>
              <a:rPr lang="en-US" sz="1600" dirty="0">
                <a:solidFill>
                  <a:srgbClr val="222222"/>
                </a:solidFill>
                <a:latin typeface="Montserrat Medium" panose="00000600000000000000" pitchFamily="2" charset="0"/>
                <a:ea typeface="Montserrat Light"/>
                <a:cs typeface="Montserrat Light"/>
                <a:sym typeface="Montserrat Light"/>
              </a:rPr>
              <a:t>“Participating Organization”</a:t>
            </a:r>
            <a:r>
              <a:rPr lang="en-US" sz="1600" dirty="0">
                <a:solidFill>
                  <a:srgbClr val="222222"/>
                </a:solidFill>
                <a:latin typeface="Montserrat Light" panose="00000400000000000000" pitchFamily="2" charset="0"/>
                <a:ea typeface="Montserrat Light"/>
                <a:cs typeface="Montserrat Light"/>
                <a:sym typeface="Montserrat Light"/>
              </a:rPr>
              <a:t>  send a .SVG version of it to </a:t>
            </a:r>
            <a:r>
              <a:rPr lang="en-US" sz="1600" dirty="0">
                <a:solidFill>
                  <a:srgbClr val="1155CC"/>
                </a:solidFill>
                <a:latin typeface="Montserrat Light" panose="00000400000000000000" pitchFamily="2" charset="0"/>
                <a:ea typeface="Montserrat Light"/>
                <a:cs typeface="Montserrat Light"/>
                <a:sym typeface="Montserrat Light"/>
              </a:rPr>
              <a:t>adm@lists.camaraproject.org</a:t>
            </a:r>
            <a:r>
              <a:rPr lang="en-US" sz="1600" dirty="0">
                <a:solidFill>
                  <a:srgbClr val="222222"/>
                </a:solidFill>
                <a:latin typeface="Montserrat Light" panose="00000400000000000000" pitchFamily="2" charset="0"/>
                <a:ea typeface="Montserrat Light"/>
                <a:cs typeface="Montserrat Light"/>
                <a:sym typeface="Montserrat Light"/>
              </a:rPr>
              <a:t>. Participation is free, without any fees or obligations.</a:t>
            </a:r>
            <a:endParaRPr sz="1600" dirty="0">
              <a:solidFill>
                <a:srgbClr val="222222"/>
              </a:solidFill>
              <a:latin typeface="Montserrat Light" panose="00000400000000000000" pitchFamily="2" charset="0"/>
              <a:ea typeface="Montserrat Light"/>
              <a:cs typeface="Montserrat Light"/>
              <a:sym typeface="Montserrat Light"/>
            </a:endParaRPr>
          </a:p>
          <a:p>
            <a:pPr marL="457200" lvl="0" indent="-298450" algn="l" rtl="0">
              <a:lnSpc>
                <a:spcPct val="115000"/>
              </a:lnSpc>
              <a:spcBef>
                <a:spcPts val="0"/>
              </a:spcBef>
              <a:spcAft>
                <a:spcPts val="0"/>
              </a:spcAft>
              <a:buSzPts val="1100"/>
              <a:buFont typeface="Montserrat Light"/>
              <a:buChar char="●"/>
            </a:pPr>
            <a:r>
              <a:rPr lang="en-US" sz="1600" dirty="0">
                <a:solidFill>
                  <a:srgbClr val="222222"/>
                </a:solidFill>
                <a:latin typeface="Montserrat Light" panose="00000400000000000000" pitchFamily="2" charset="0"/>
                <a:ea typeface="Montserrat Light"/>
                <a:cs typeface="Montserrat Light"/>
                <a:sym typeface="Montserrat Light"/>
              </a:rPr>
              <a:t>If you would like to become a </a:t>
            </a:r>
            <a:r>
              <a:rPr lang="en-US" sz="1600" dirty="0">
                <a:solidFill>
                  <a:srgbClr val="222222"/>
                </a:solidFill>
                <a:latin typeface="Montserrat Medium" panose="00000600000000000000" pitchFamily="2" charset="0"/>
                <a:ea typeface="Montserrat Light"/>
                <a:cs typeface="Montserrat Light"/>
                <a:sym typeface="Montserrat Light"/>
              </a:rPr>
              <a:t>CAMARA sponsor </a:t>
            </a:r>
            <a:r>
              <a:rPr lang="en-US" sz="1600" dirty="0">
                <a:solidFill>
                  <a:srgbClr val="222222"/>
                </a:solidFill>
                <a:latin typeface="Montserrat Light" panose="00000400000000000000" pitchFamily="2" charset="0"/>
                <a:ea typeface="Montserrat Light"/>
                <a:cs typeface="Montserrat Light"/>
                <a:sym typeface="Montserrat Light"/>
              </a:rPr>
              <a:t>please don’t hesitate to use the </a:t>
            </a:r>
            <a:r>
              <a:rPr lang="en-US" sz="1600" u="sng" dirty="0">
                <a:solidFill>
                  <a:srgbClr val="1155CC"/>
                </a:solidFill>
                <a:latin typeface="Montserrat Light" panose="00000400000000000000" pitchFamily="2" charset="0"/>
                <a:ea typeface="Montserrat Light"/>
                <a:cs typeface="Montserrat Light"/>
                <a:sym typeface="Montserrat Light"/>
                <a:hlinkClick r:id="rId6">
                  <a:extLst>
                    <a:ext uri="{A12FA001-AC4F-418D-AE19-62706E023703}">
                      <ahyp:hlinkClr xmlns:ahyp="http://schemas.microsoft.com/office/drawing/2018/hyperlinkcolor" val="tx"/>
                    </a:ext>
                  </a:extLst>
                </a:hlinkClick>
              </a:rPr>
              <a:t>enrollment link</a:t>
            </a:r>
            <a:r>
              <a:rPr lang="en-US" sz="1600" dirty="0">
                <a:solidFill>
                  <a:srgbClr val="222222"/>
                </a:solidFill>
                <a:latin typeface="Montserrat Light" panose="00000400000000000000" pitchFamily="2" charset="0"/>
                <a:ea typeface="Montserrat Light"/>
                <a:cs typeface="Montserrat Light"/>
                <a:sym typeface="Montserrat Light"/>
              </a:rPr>
              <a:t>. The cost is depending on the kind of membership and the number of employees.</a:t>
            </a:r>
            <a:endParaRPr sz="1600" dirty="0">
              <a:solidFill>
                <a:srgbClr val="222222"/>
              </a:solidFill>
              <a:latin typeface="Montserrat Light" panose="00000400000000000000" pitchFamily="2" charset="0"/>
              <a:ea typeface="Montserrat Light"/>
              <a:cs typeface="Montserrat Light"/>
              <a:sym typeface="Montserrat Light"/>
            </a:endParaRPr>
          </a:p>
          <a:p>
            <a:pPr marL="457200" lvl="0" indent="-298450" algn="l" rtl="0">
              <a:lnSpc>
                <a:spcPct val="115000"/>
              </a:lnSpc>
              <a:spcBef>
                <a:spcPts val="0"/>
              </a:spcBef>
              <a:spcAft>
                <a:spcPts val="0"/>
              </a:spcAft>
              <a:buClr>
                <a:srgbClr val="222222"/>
              </a:buClr>
              <a:buSzPts val="1100"/>
              <a:buFont typeface="Montserrat Light"/>
              <a:buChar char="●"/>
            </a:pPr>
            <a:r>
              <a:rPr lang="en-US" sz="1600" dirty="0">
                <a:solidFill>
                  <a:srgbClr val="222222"/>
                </a:solidFill>
                <a:latin typeface="Montserrat Light" panose="00000400000000000000" pitchFamily="2" charset="0"/>
                <a:ea typeface="Montserrat Light"/>
                <a:cs typeface="Montserrat Light"/>
                <a:sym typeface="Montserrat Light"/>
              </a:rPr>
              <a:t>Associate Members of The Linux Foundation can also join as </a:t>
            </a:r>
            <a:r>
              <a:rPr lang="en-US" sz="1600" dirty="0">
                <a:solidFill>
                  <a:srgbClr val="222222"/>
                </a:solidFill>
                <a:latin typeface="Montserrat Medium" panose="00000600000000000000" pitchFamily="2" charset="0"/>
                <a:ea typeface="Montserrat Light"/>
                <a:cs typeface="Montserrat Light"/>
                <a:sym typeface="Montserrat Light"/>
              </a:rPr>
              <a:t>"Associating organization"</a:t>
            </a:r>
            <a:r>
              <a:rPr lang="en-US" sz="1600" dirty="0">
                <a:solidFill>
                  <a:srgbClr val="222222"/>
                </a:solidFill>
                <a:latin typeface="Montserrat Light" panose="00000400000000000000" pitchFamily="2" charset="0"/>
                <a:ea typeface="Montserrat Light"/>
                <a:cs typeface="Montserrat Light"/>
                <a:sym typeface="Montserrat Light"/>
              </a:rPr>
              <a:t> for free, without any fees or obligations.</a:t>
            </a:r>
            <a:endParaRPr sz="1600" dirty="0">
              <a:solidFill>
                <a:srgbClr val="222222"/>
              </a:solidFill>
              <a:latin typeface="Montserrat Light" panose="00000400000000000000" pitchFamily="2" charset="0"/>
              <a:ea typeface="Montserrat Light"/>
              <a:cs typeface="Montserrat Light"/>
              <a:sym typeface="Montserrat Light"/>
            </a:endParaRPr>
          </a:p>
          <a:p>
            <a:pPr marL="0" lvl="0" indent="0" algn="l" rtl="0">
              <a:spcBef>
                <a:spcPts val="0"/>
              </a:spcBef>
              <a:spcAft>
                <a:spcPts val="0"/>
              </a:spcAft>
              <a:buNone/>
            </a:pPr>
            <a:endParaRPr sz="1600" dirty="0">
              <a:solidFill>
                <a:srgbClr val="004750"/>
              </a:solidFill>
              <a:latin typeface="Montserrat Light" panose="00000400000000000000" pitchFamily="2" charset="0"/>
              <a:ea typeface="Montserrat Light"/>
              <a:cs typeface="Montserrat Light"/>
              <a:sym typeface="Montserrat Light"/>
            </a:endParaRPr>
          </a:p>
        </p:txBody>
      </p:sp>
      <p:sp>
        <p:nvSpPr>
          <p:cNvPr id="267" name="Google Shape;267;g2ead79952eb_0_3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Operators Getting Started</a:t>
            </a:r>
            <a:br>
              <a:rPr lang="en-US" dirty="0"/>
            </a:br>
            <a:r>
              <a:rPr lang="en-US" dirty="0"/>
              <a:t>with CAMARA</a:t>
            </a:r>
            <a:endParaRPr sz="2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6060C58-8E09-15FA-2438-DAF29663B44E}"/>
              </a:ext>
            </a:extLst>
          </p:cNvPr>
          <p:cNvGraphicFramePr>
            <a:graphicFrameLocks noChangeAspect="1"/>
          </p:cNvGraphicFramePr>
          <p:nvPr>
            <p:custDataLst>
              <p:tags r:id="rId1"/>
            </p:custDataLst>
            <p:extLst>
              <p:ext uri="{D42A27DB-BD31-4B8C-83A1-F6EECF244321}">
                <p14:modId xmlns:p14="http://schemas.microsoft.com/office/powerpoint/2010/main" val="7819300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3" name="think-cell data - do not delete" hidden="1">
                        <a:extLst>
                          <a:ext uri="{FF2B5EF4-FFF2-40B4-BE49-F238E27FC236}">
                            <a16:creationId xmlns:a16="http://schemas.microsoft.com/office/drawing/2014/main" id="{46060C58-8E09-15FA-2438-DAF29663B44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are we going next…</a:t>
            </a:r>
            <a:endParaRPr lang="de-DE" dirty="0"/>
          </a:p>
        </p:txBody>
      </p:sp>
      <p:sp>
        <p:nvSpPr>
          <p:cNvPr id="14" name="Rectangle 3">
            <a:extLst>
              <a:ext uri="{FF2B5EF4-FFF2-40B4-BE49-F238E27FC236}">
                <a16:creationId xmlns:a16="http://schemas.microsoft.com/office/drawing/2014/main" id="{3502CCC4-83CD-D38D-1443-2A938F6E9D1F}"/>
              </a:ext>
            </a:extLst>
          </p:cNvPr>
          <p:cNvSpPr/>
          <p:nvPr/>
        </p:nvSpPr>
        <p:spPr>
          <a:xfrm>
            <a:off x="3256644" y="2320899"/>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Montserrat Light" panose="020B0606030504020204" pitchFamily="34" charset="0"/>
                <a:cs typeface="Montserrat Light" panose="020B0606030504020204" pitchFamily="34" charset="0"/>
              </a:rPr>
              <a:t>Additional APIs and roadmap sync across CSPs, Aggregators and Hyperscalers</a:t>
            </a:r>
          </a:p>
        </p:txBody>
      </p:sp>
      <p:sp>
        <p:nvSpPr>
          <p:cNvPr id="16" name="Rectangle 5">
            <a:extLst>
              <a:ext uri="{FF2B5EF4-FFF2-40B4-BE49-F238E27FC236}">
                <a16:creationId xmlns:a16="http://schemas.microsoft.com/office/drawing/2014/main" id="{1866EC8C-F9CD-D044-2A3B-687E27A04729}"/>
              </a:ext>
            </a:extLst>
          </p:cNvPr>
          <p:cNvSpPr/>
          <p:nvPr/>
        </p:nvSpPr>
        <p:spPr>
          <a:xfrm>
            <a:off x="3256644" y="3388311"/>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Montserrat Light" panose="020B0606030504020204" pitchFamily="34" charset="0"/>
                <a:cs typeface="Montserrat Light" panose="020B0606030504020204" pitchFamily="34" charset="0"/>
              </a:rPr>
              <a:t>API lifecycle management consistency,</a:t>
            </a:r>
          </a:p>
          <a:p>
            <a:r>
              <a:rPr lang="en-US" dirty="0">
                <a:latin typeface="Montserrat Light" panose="00000400000000000000" pitchFamily="2" charset="0"/>
                <a:ea typeface="Montserrat Light" panose="020B0606030504020204" pitchFamily="34" charset="0"/>
                <a:cs typeface="Montserrat Light" panose="020B0606030504020204" pitchFamily="34" charset="0"/>
              </a:rPr>
              <a:t>Documentation of API versioning and availability globally </a:t>
            </a:r>
          </a:p>
        </p:txBody>
      </p:sp>
      <p:sp>
        <p:nvSpPr>
          <p:cNvPr id="17" name="Rectangle 6">
            <a:extLst>
              <a:ext uri="{FF2B5EF4-FFF2-40B4-BE49-F238E27FC236}">
                <a16:creationId xmlns:a16="http://schemas.microsoft.com/office/drawing/2014/main" id="{6B162F3C-6835-5030-D530-3FA6CD404F52}"/>
              </a:ext>
            </a:extLst>
          </p:cNvPr>
          <p:cNvSpPr/>
          <p:nvPr/>
        </p:nvSpPr>
        <p:spPr>
          <a:xfrm>
            <a:off x="3256644" y="4455723"/>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Montserrat Light" panose="020B0606030504020204" pitchFamily="34" charset="0"/>
                <a:cs typeface="Montserrat Light" panose="020B0606030504020204" pitchFamily="34" charset="0"/>
              </a:rPr>
              <a:t>Drive API Adoption (customers/developers and operators)</a:t>
            </a:r>
          </a:p>
        </p:txBody>
      </p:sp>
      <p:sp>
        <p:nvSpPr>
          <p:cNvPr id="18" name="Rectangle 9">
            <a:extLst>
              <a:ext uri="{FF2B5EF4-FFF2-40B4-BE49-F238E27FC236}">
                <a16:creationId xmlns:a16="http://schemas.microsoft.com/office/drawing/2014/main" id="{0410954F-0A3C-90EA-B2DC-30BFB815D378}"/>
              </a:ext>
            </a:extLst>
          </p:cNvPr>
          <p:cNvSpPr/>
          <p:nvPr/>
        </p:nvSpPr>
        <p:spPr>
          <a:xfrm>
            <a:off x="1161603" y="2320899"/>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Montserrat Light" panose="020B0606030504020204" pitchFamily="34" charset="0"/>
                <a:cs typeface="Montserrat Light" panose="020B0606030504020204" pitchFamily="34" charset="0"/>
              </a:rPr>
              <a:t>1</a:t>
            </a:r>
          </a:p>
        </p:txBody>
      </p:sp>
      <p:sp>
        <p:nvSpPr>
          <p:cNvPr id="19" name="Rectangle 10">
            <a:extLst>
              <a:ext uri="{FF2B5EF4-FFF2-40B4-BE49-F238E27FC236}">
                <a16:creationId xmlns:a16="http://schemas.microsoft.com/office/drawing/2014/main" id="{F2487BE1-0C49-FC8D-B29B-20F133C7C5B2}"/>
              </a:ext>
            </a:extLst>
          </p:cNvPr>
          <p:cNvSpPr/>
          <p:nvPr/>
        </p:nvSpPr>
        <p:spPr>
          <a:xfrm>
            <a:off x="1161603" y="3388311"/>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Montserrat Light" panose="020B0606030504020204" pitchFamily="34" charset="0"/>
                <a:cs typeface="Montserrat Light" panose="020B0606030504020204" pitchFamily="34" charset="0"/>
              </a:rPr>
              <a:t>2</a:t>
            </a:r>
          </a:p>
        </p:txBody>
      </p:sp>
      <p:sp>
        <p:nvSpPr>
          <p:cNvPr id="20" name="Rectangle 11">
            <a:extLst>
              <a:ext uri="{FF2B5EF4-FFF2-40B4-BE49-F238E27FC236}">
                <a16:creationId xmlns:a16="http://schemas.microsoft.com/office/drawing/2014/main" id="{FA3714B3-0F76-3FC8-4A2B-088A3E47B8B1}"/>
              </a:ext>
            </a:extLst>
          </p:cNvPr>
          <p:cNvSpPr/>
          <p:nvPr/>
        </p:nvSpPr>
        <p:spPr>
          <a:xfrm>
            <a:off x="1161602" y="4455723"/>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Montserrat Light" panose="020B0606030504020204" pitchFamily="34" charset="0"/>
                <a:cs typeface="Montserrat Light" panose="020B0606030504020204" pitchFamily="34" charset="0"/>
              </a:rPr>
              <a:t>3</a:t>
            </a:r>
          </a:p>
        </p:txBody>
      </p:sp>
    </p:spTree>
    <p:extLst>
      <p:ext uri="{BB962C8B-B14F-4D97-AF65-F5344CB8AC3E}">
        <p14:creationId xmlns:p14="http://schemas.microsoft.com/office/powerpoint/2010/main" val="3203642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3E78129-B419-75DC-4DA6-7112D1A594E1}"/>
              </a:ext>
            </a:extLst>
          </p:cNvPr>
          <p:cNvGraphicFramePr>
            <a:graphicFrameLocks noChangeAspect="1"/>
          </p:cNvGraphicFramePr>
          <p:nvPr>
            <p:custDataLst>
              <p:tags r:id="rId1"/>
            </p:custDataLst>
            <p:extLst>
              <p:ext uri="{D42A27DB-BD31-4B8C-83A1-F6EECF244321}">
                <p14:modId xmlns:p14="http://schemas.microsoft.com/office/powerpoint/2010/main" val="5092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B3E78129-B419-75DC-4DA6-7112D1A594E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sz="2800" dirty="0">
                <a:solidFill>
                  <a:srgbClr val="FFFFFF"/>
                </a:solidFill>
              </a:rPr>
              <a:t>CAMARA</a:t>
            </a:r>
            <a:br>
              <a:rPr lang="en-US" sz="2800" dirty="0">
                <a:solidFill>
                  <a:srgbClr val="FFFFFF"/>
                </a:solidFill>
              </a:rPr>
            </a:br>
            <a:r>
              <a:rPr lang="en-US" sz="2800" dirty="0">
                <a:solidFill>
                  <a:srgbClr val="FFFFFF"/>
                </a:solidFill>
              </a:rPr>
              <a:t>Contacts</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2" y="2011064"/>
            <a:ext cx="7308977" cy="4124383"/>
          </a:xfrm>
        </p:spPr>
        <p:txBody>
          <a:bodyPr/>
          <a:lstStyle/>
          <a:p>
            <a:r>
              <a:rPr lang="en-US" sz="1300" dirty="0">
                <a:latin typeface="Montserrat Medium" panose="00000600000000000000" pitchFamily="2" charset="0"/>
              </a:rPr>
              <a:t>Individuals and organizations from API customers (e.g. enterprises and startups), aggregators, cloud operators, telco operators, network equipment vendors, system integrators, and software vendors are welcome to join CAMARA.  </a:t>
            </a:r>
          </a:p>
          <a:p>
            <a:r>
              <a:rPr lang="en-US" sz="1300" dirty="0"/>
              <a:t>To access CAMARA technical resources like API definitions, API specifications or API code just visit the </a:t>
            </a:r>
            <a:r>
              <a:rPr lang="en-US" sz="1300" dirty="0">
                <a:hlinkClick r:id="rId6"/>
              </a:rPr>
              <a:t>CAMARA GitHub</a:t>
            </a:r>
            <a:r>
              <a:rPr lang="en-US" sz="1300" dirty="0"/>
              <a:t>. All resources are reachable without any prerequisite. To create issues and start contributing to CAMARA you need a free GitHub account without any further prerequisite. This participation is free, without any fees or obligation to work.</a:t>
            </a:r>
          </a:p>
          <a:p>
            <a:r>
              <a:rPr lang="en-US" sz="1300" dirty="0"/>
              <a:t>If you are interested to be included in the CAMARA communication, please subscribe to </a:t>
            </a:r>
            <a:r>
              <a:rPr lang="en-US" sz="1300" dirty="0">
                <a:hlinkClick r:id="rId7"/>
              </a:rPr>
              <a:t>all+subscribe@lists.camaraproject.org</a:t>
            </a:r>
            <a:r>
              <a:rPr lang="en-US" sz="1300" dirty="0"/>
              <a:t>.  You may unsubscribe from CAMARA and these communications at any time. Participation is free.</a:t>
            </a:r>
          </a:p>
          <a:p>
            <a:r>
              <a:rPr lang="en-US" sz="1300" dirty="0"/>
              <a:t>If you are interested to show your logo on the CAMARA website as “Participating Organization” you can send it to </a:t>
            </a:r>
            <a:r>
              <a:rPr lang="en-US" sz="1300" dirty="0">
                <a:hlinkClick r:id="rId8"/>
              </a:rPr>
              <a:t>adm@lists.camaraproject.org</a:t>
            </a:r>
            <a:r>
              <a:rPr lang="en-US" sz="1300" dirty="0"/>
              <a:t>. Participation is also free.</a:t>
            </a:r>
          </a:p>
          <a:p>
            <a:r>
              <a:rPr lang="en-US" sz="1300" dirty="0"/>
              <a:t>If you would like to join as CAMARA sponsor or associating organization,  please don’t hesitate to use the enrollment link </a:t>
            </a:r>
            <a:r>
              <a:rPr lang="en-US" sz="1300" dirty="0">
                <a:hlinkClick r:id="rId9"/>
              </a:rPr>
              <a:t>https://enrollment.lfx.linuxfoundation.org/?project=camarafund</a:t>
            </a:r>
            <a:r>
              <a:rPr lang="en-US" sz="1300" dirty="0"/>
              <a:t>. Cost is depending on the kind of membership and the number of employees.</a:t>
            </a:r>
            <a:endParaRPr lang="de-DE" sz="1300" dirty="0"/>
          </a:p>
        </p:txBody>
      </p:sp>
      <p:pic>
        <p:nvPicPr>
          <p:cNvPr id="5" name="Grafik 4">
            <a:extLst>
              <a:ext uri="{FF2B5EF4-FFF2-40B4-BE49-F238E27FC236}">
                <a16:creationId xmlns:a16="http://schemas.microsoft.com/office/drawing/2014/main" id="{22526A20-DDE7-9AA3-55E6-C8DAD17F01DE}"/>
              </a:ext>
            </a:extLst>
          </p:cNvPr>
          <p:cNvPicPr>
            <a:picLocks noChangeAspect="1"/>
          </p:cNvPicPr>
          <p:nvPr/>
        </p:nvPicPr>
        <p:blipFill>
          <a:blip r:embed="rId10"/>
          <a:stretch>
            <a:fillRect/>
          </a:stretch>
        </p:blipFill>
        <p:spPr>
          <a:xfrm>
            <a:off x="8220203" y="2483255"/>
            <a:ext cx="2857500" cy="2857500"/>
          </a:xfrm>
          <a:prstGeom prst="rect">
            <a:avLst/>
          </a:prstGeom>
          <a:ln w="3175">
            <a:solidFill>
              <a:schemeClr val="tx1"/>
            </a:solidFill>
          </a:ln>
        </p:spPr>
      </p:pic>
    </p:spTree>
    <p:extLst>
      <p:ext uri="{BB962C8B-B14F-4D97-AF65-F5344CB8AC3E}">
        <p14:creationId xmlns:p14="http://schemas.microsoft.com/office/powerpoint/2010/main" val="3837931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C8B5171-590B-908C-36F4-C780B6C9132E}"/>
              </a:ext>
            </a:extLst>
          </p:cNvPr>
          <p:cNvGraphicFramePr>
            <a:graphicFrameLocks noChangeAspect="1"/>
          </p:cNvGraphicFramePr>
          <p:nvPr>
            <p:custDataLst>
              <p:tags r:id="rId1"/>
            </p:custDataLst>
            <p:extLst>
              <p:ext uri="{D42A27DB-BD31-4B8C-83A1-F6EECF244321}">
                <p14:modId xmlns:p14="http://schemas.microsoft.com/office/powerpoint/2010/main" val="13861447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BC8B5171-590B-908C-36F4-C780B6C9132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Grafik 3" descr="Ein Bild, das Text, Clipart enthält.&#10;&#10;Automatisch generierte Beschreibung">
            <a:extLst>
              <a:ext uri="{FF2B5EF4-FFF2-40B4-BE49-F238E27FC236}">
                <a16:creationId xmlns:a16="http://schemas.microsoft.com/office/drawing/2014/main" id="{D8D9F914-18E6-0BD9-797F-82036E2B4998}"/>
              </a:ext>
            </a:extLst>
          </p:cNvPr>
          <p:cNvPicPr>
            <a:picLocks noChangeAspect="1"/>
          </p:cNvPicPr>
          <p:nvPr/>
        </p:nvPicPr>
        <p:blipFill>
          <a:blip r:embed="rId6"/>
          <a:stretch>
            <a:fillRect/>
          </a:stretch>
        </p:blipFill>
        <p:spPr>
          <a:xfrm>
            <a:off x="2745035" y="2661824"/>
            <a:ext cx="6032004" cy="1161290"/>
          </a:xfrm>
          <a:prstGeom prst="rect">
            <a:avLst/>
          </a:prstGeom>
        </p:spPr>
      </p:pic>
    </p:spTree>
    <p:extLst>
      <p:ext uri="{BB962C8B-B14F-4D97-AF65-F5344CB8AC3E}">
        <p14:creationId xmlns:p14="http://schemas.microsoft.com/office/powerpoint/2010/main" val="1929345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4EE375C-F701-800D-8FE8-6EE07A748199}"/>
              </a:ext>
            </a:extLst>
          </p:cNvPr>
          <p:cNvGraphicFramePr>
            <a:graphicFrameLocks noChangeAspect="1"/>
          </p:cNvGraphicFramePr>
          <p:nvPr>
            <p:custDataLst>
              <p:tags r:id="rId1"/>
            </p:custDataLst>
            <p:extLst>
              <p:ext uri="{D42A27DB-BD31-4B8C-83A1-F6EECF244321}">
                <p14:modId xmlns:p14="http://schemas.microsoft.com/office/powerpoint/2010/main" val="4262687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4EE375C-F701-800D-8FE8-6EE07A74819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dirty="0"/>
              <a:t>Key problems we try to solve </a:t>
            </a:r>
            <a:br>
              <a:rPr lang="en-US" dirty="0"/>
            </a:br>
            <a:r>
              <a:rPr lang="de-DE" dirty="0"/>
              <a:t>Consistency Benefit</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endParaRPr lang="en-US" sz="2400" dirty="0">
              <a:latin typeface="Montserrat SemiBold" panose="00000700000000000000" pitchFamily="2" charset="0"/>
            </a:endParaRPr>
          </a:p>
          <a:p>
            <a:r>
              <a:rPr lang="en-US" sz="2400" dirty="0">
                <a:latin typeface="Montserrat SemiBold" panose="00000700000000000000" pitchFamily="2" charset="0"/>
              </a:rPr>
              <a:t>Availability</a:t>
            </a:r>
            <a:r>
              <a:rPr lang="en-US" sz="2400" dirty="0"/>
              <a:t> across telco networks and countries is necessary:</a:t>
            </a:r>
          </a:p>
          <a:p>
            <a:pPr marL="342900" indent="-342900">
              <a:buFont typeface="Montserrat Light" panose="020B0604020202020204" pitchFamily="34" charset="0"/>
              <a:buChar char="•"/>
            </a:pPr>
            <a:r>
              <a:rPr lang="en-US" sz="2400" dirty="0"/>
              <a:t>To ensure seamless customer experience</a:t>
            </a:r>
          </a:p>
          <a:p>
            <a:pPr marL="342900" indent="-342900">
              <a:buFont typeface="Montserrat Light" panose="020B0604020202020204" pitchFamily="34" charset="0"/>
              <a:buChar char="•"/>
            </a:pPr>
            <a:r>
              <a:rPr lang="en-US" sz="2400" dirty="0"/>
              <a:t>To accelerate technology development and commercial adoption (minimize implementation effort)</a:t>
            </a:r>
          </a:p>
          <a:p>
            <a:pPr marL="342900" indent="-342900">
              <a:buFont typeface="Montserrat Light" panose="020B0604020202020204" pitchFamily="34" charset="0"/>
              <a:buChar char="•"/>
            </a:pPr>
            <a:r>
              <a:rPr lang="en-US" sz="2400" dirty="0"/>
              <a:t>To accelerate education and promotion</a:t>
            </a:r>
          </a:p>
          <a:p>
            <a:pPr marL="342900" indent="-342900">
              <a:buFont typeface="Montserrat Light" panose="020B0604020202020204" pitchFamily="34" charset="0"/>
              <a:buChar char="•"/>
            </a:pPr>
            <a:r>
              <a:rPr lang="en-US" sz="2400" dirty="0"/>
              <a:t>To support application portability</a:t>
            </a:r>
          </a:p>
          <a:p>
            <a:endParaRPr lang="de-DE" sz="2400" dirty="0"/>
          </a:p>
        </p:txBody>
      </p:sp>
    </p:spTree>
    <p:extLst>
      <p:ext uri="{BB962C8B-B14F-4D97-AF65-F5344CB8AC3E}">
        <p14:creationId xmlns:p14="http://schemas.microsoft.com/office/powerpoint/2010/main" val="1676874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0023315-3CE2-09DC-A5FF-4D77F081C09B}"/>
              </a:ext>
            </a:extLst>
          </p:cNvPr>
          <p:cNvGraphicFramePr>
            <a:graphicFrameLocks noChangeAspect="1"/>
          </p:cNvGraphicFramePr>
          <p:nvPr>
            <p:custDataLst>
              <p:tags r:id="rId1"/>
            </p:custDataLst>
            <p:extLst>
              <p:ext uri="{D42A27DB-BD31-4B8C-83A1-F6EECF244321}">
                <p14:modId xmlns:p14="http://schemas.microsoft.com/office/powerpoint/2010/main" val="20937293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Objekt 4" hidden="1">
                        <a:extLst>
                          <a:ext uri="{FF2B5EF4-FFF2-40B4-BE49-F238E27FC236}">
                            <a16:creationId xmlns:a16="http://schemas.microsoft.com/office/drawing/2014/main" id="{40023315-3CE2-09DC-A5FF-4D77F081C09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F58C67-1737-B9B9-83A5-BFA65BBD4323}"/>
              </a:ext>
            </a:extLst>
          </p:cNvPr>
          <p:cNvSpPr>
            <a:spLocks noGrp="1"/>
          </p:cNvSpPr>
          <p:nvPr>
            <p:ph type="title"/>
          </p:nvPr>
        </p:nvSpPr>
        <p:spPr/>
        <p:txBody>
          <a:bodyPr vert="horz"/>
          <a:lstStyle/>
          <a:p>
            <a:r>
              <a:rPr lang="en-US" dirty="0"/>
              <a:t>Key problems we try to solve</a:t>
            </a:r>
            <a:br>
              <a:rPr lang="en-US" dirty="0"/>
            </a:br>
            <a:r>
              <a:rPr lang="de-DE" dirty="0" err="1"/>
              <a:t>Simplicity</a:t>
            </a:r>
            <a:r>
              <a:rPr lang="de-DE" dirty="0"/>
              <a:t> Benefit</a:t>
            </a:r>
          </a:p>
        </p:txBody>
      </p:sp>
      <p:sp>
        <p:nvSpPr>
          <p:cNvPr id="3" name="Inhaltsplatzhalter 2">
            <a:extLst>
              <a:ext uri="{FF2B5EF4-FFF2-40B4-BE49-F238E27FC236}">
                <a16:creationId xmlns:a16="http://schemas.microsoft.com/office/drawing/2014/main" id="{17B2C9B3-1B95-30C1-3507-7F77E8DC872F}"/>
              </a:ext>
            </a:extLst>
          </p:cNvPr>
          <p:cNvSpPr>
            <a:spLocks noGrp="1"/>
          </p:cNvSpPr>
          <p:nvPr>
            <p:ph sz="quarter" idx="10"/>
          </p:nvPr>
        </p:nvSpPr>
        <p:spPr>
          <a:xfrm>
            <a:off x="444373" y="1979126"/>
            <a:ext cx="3053429" cy="4124383"/>
          </a:xfrm>
        </p:spPr>
        <p:txBody>
          <a:bodyPr/>
          <a:lstStyle/>
          <a:p>
            <a:r>
              <a:rPr lang="en-US" sz="1600" dirty="0">
                <a:latin typeface="Montserrat SemiBold" panose="00000700000000000000" pitchFamily="2" charset="0"/>
              </a:rPr>
              <a:t>Abstraction</a:t>
            </a:r>
            <a:r>
              <a:rPr lang="en-US" sz="1600" dirty="0"/>
              <a:t> from Network APIs to Service APIs is necessary:</a:t>
            </a:r>
          </a:p>
          <a:p>
            <a:pPr marL="285750" indent="-285750">
              <a:buFont typeface="Montserrat Light" panose="020B0604020202020204" pitchFamily="34" charset="0"/>
              <a:buChar char="•"/>
            </a:pPr>
            <a:r>
              <a:rPr lang="en-US" sz="1600" dirty="0"/>
              <a:t>To simplify telco complexity making APIs easy to consume for customers with no telco expertise (user-friendly APIs)</a:t>
            </a:r>
          </a:p>
          <a:p>
            <a:pPr marL="285750" indent="-285750">
              <a:buFont typeface="Montserrat Light" panose="020B0604020202020204" pitchFamily="34" charset="0"/>
              <a:buChar char="•"/>
            </a:pPr>
            <a:r>
              <a:rPr lang="en-US" sz="1600" dirty="0"/>
              <a:t>To satisfy data privacy and regulatory requirements</a:t>
            </a:r>
          </a:p>
          <a:p>
            <a:pPr marL="285750" indent="-285750">
              <a:buFont typeface="Montserrat Light" panose="020B0604020202020204" pitchFamily="34" charset="0"/>
              <a:buChar char="•"/>
            </a:pPr>
            <a:r>
              <a:rPr lang="en-US" sz="1600" dirty="0"/>
              <a:t>To facilitate application to network integration</a:t>
            </a:r>
          </a:p>
        </p:txBody>
      </p:sp>
      <p:pic>
        <p:nvPicPr>
          <p:cNvPr id="4" name="Grafik 3">
            <a:extLst>
              <a:ext uri="{FF2B5EF4-FFF2-40B4-BE49-F238E27FC236}">
                <a16:creationId xmlns:a16="http://schemas.microsoft.com/office/drawing/2014/main" id="{27E64072-48FC-17C5-2867-8E20F22C8410}"/>
              </a:ext>
            </a:extLst>
          </p:cNvPr>
          <p:cNvPicPr>
            <a:picLocks noChangeAspect="1"/>
          </p:cNvPicPr>
          <p:nvPr/>
        </p:nvPicPr>
        <p:blipFill>
          <a:blip r:embed="rId6"/>
          <a:stretch>
            <a:fillRect/>
          </a:stretch>
        </p:blipFill>
        <p:spPr>
          <a:xfrm>
            <a:off x="4582813" y="1979126"/>
            <a:ext cx="5410200" cy="3895725"/>
          </a:xfrm>
          <a:prstGeom prst="rect">
            <a:avLst/>
          </a:prstGeom>
        </p:spPr>
      </p:pic>
    </p:spTree>
    <p:extLst>
      <p:ext uri="{BB962C8B-B14F-4D97-AF65-F5344CB8AC3E}">
        <p14:creationId xmlns:p14="http://schemas.microsoft.com/office/powerpoint/2010/main" val="282668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30D70D76-19A9-D495-7A50-51E63DE2B4D4}"/>
              </a:ext>
            </a:extLst>
          </p:cNvPr>
          <p:cNvGraphicFramePr>
            <a:graphicFrameLocks noChangeAspect="1"/>
          </p:cNvGraphicFramePr>
          <p:nvPr>
            <p:custDataLst>
              <p:tags r:id="rId1"/>
            </p:custDataLst>
            <p:extLst>
              <p:ext uri="{D42A27DB-BD31-4B8C-83A1-F6EECF244321}">
                <p14:modId xmlns:p14="http://schemas.microsoft.com/office/powerpoint/2010/main" val="2054459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30D70D76-19A9-D495-7A50-51E63DE2B4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Open Source</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r>
              <a:rPr lang="en-US" sz="2400" dirty="0">
                <a:latin typeface="Montserrat SemiBold" panose="00000700000000000000" pitchFamily="2" charset="0"/>
              </a:rPr>
              <a:t>CAMARA</a:t>
            </a:r>
            <a:r>
              <a:rPr lang="en-US" sz="2400" dirty="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p>
          <a:p>
            <a:endParaRPr lang="de-DE" sz="2400" dirty="0"/>
          </a:p>
        </p:txBody>
      </p:sp>
      <p:pic>
        <p:nvPicPr>
          <p:cNvPr id="5" name="Grafik 4">
            <a:extLst>
              <a:ext uri="{FF2B5EF4-FFF2-40B4-BE49-F238E27FC236}">
                <a16:creationId xmlns:a16="http://schemas.microsoft.com/office/drawing/2014/main" id="{FBF83FEE-1FE6-B8B4-7109-22C0D29FA143}"/>
              </a:ext>
            </a:extLst>
          </p:cNvPr>
          <p:cNvPicPr>
            <a:picLocks noChangeAspect="1"/>
          </p:cNvPicPr>
          <p:nvPr/>
        </p:nvPicPr>
        <p:blipFill>
          <a:blip r:embed="rId6"/>
          <a:stretch>
            <a:fillRect/>
          </a:stretch>
        </p:blipFill>
        <p:spPr>
          <a:xfrm>
            <a:off x="2786424" y="4927927"/>
            <a:ext cx="2592889" cy="872062"/>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E4AFFC5A-4A63-11B5-4401-4C929C59254B}"/>
              </a:ext>
            </a:extLst>
          </p:cNvPr>
          <p:cNvPicPr>
            <a:picLocks noChangeAspect="1"/>
          </p:cNvPicPr>
          <p:nvPr/>
        </p:nvPicPr>
        <p:blipFill>
          <a:blip r:embed="rId7"/>
          <a:stretch>
            <a:fillRect/>
          </a:stretch>
        </p:blipFill>
        <p:spPr>
          <a:xfrm>
            <a:off x="5755289" y="5137216"/>
            <a:ext cx="2901741" cy="453484"/>
          </a:xfrm>
          <a:prstGeom prst="rect">
            <a:avLst/>
          </a:prstGeom>
        </p:spPr>
      </p:pic>
    </p:spTree>
    <p:extLst>
      <p:ext uri="{BB962C8B-B14F-4D97-AF65-F5344CB8AC3E}">
        <p14:creationId xmlns:p14="http://schemas.microsoft.com/office/powerpoint/2010/main" val="354750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33052182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52956" y="2360555"/>
            <a:ext cx="4105432" cy="4124383"/>
          </a:xfrm>
        </p:spPr>
        <p:txBody>
          <a:bodyPr/>
          <a:lstStyle/>
          <a:p>
            <a:r>
              <a:rPr lang="en-US" sz="1600" dirty="0"/>
              <a:t>From functional perspective the scope is limited to </a:t>
            </a:r>
            <a:r>
              <a:rPr lang="en-US" sz="1600" dirty="0">
                <a:latin typeface="Montserrat SemiBold" panose="00000700000000000000" pitchFamily="2" charset="0"/>
              </a:rPr>
              <a:t>telco APIs</a:t>
            </a:r>
            <a:r>
              <a:rPr lang="en-US" sz="1600" dirty="0"/>
              <a:t>, that means APIs in the domain of telco mobile networks, telco fixed line networks, telco edge cloud, etc. or supporting these.</a:t>
            </a:r>
          </a:p>
          <a:p>
            <a:endParaRPr lang="en-US" sz="1600" dirty="0"/>
          </a:p>
          <a:p>
            <a:r>
              <a:rPr lang="en-US" sz="1600" dirty="0"/>
              <a:t>Thereby the focus is on the </a:t>
            </a:r>
            <a:r>
              <a:rPr lang="en-US" sz="1600" dirty="0">
                <a:latin typeface="Montserrat SemiBold" panose="00000700000000000000" pitchFamily="2" charset="0"/>
              </a:rPr>
              <a:t>northbound interface </a:t>
            </a:r>
            <a:r>
              <a:rPr lang="en-US" sz="1600" dirty="0"/>
              <a:t>(between telco operator and aggregator or capability consumer). East-/westbound interface APIs are out of scope for CAMARA.</a:t>
            </a:r>
          </a:p>
        </p:txBody>
      </p:sp>
      <p:pic>
        <p:nvPicPr>
          <p:cNvPr id="5" name="Grafik 4" descr="Internet Silhouette">
            <a:extLst>
              <a:ext uri="{FF2B5EF4-FFF2-40B4-BE49-F238E27FC236}">
                <a16:creationId xmlns:a16="http://schemas.microsoft.com/office/drawing/2014/main" id="{D180A652-5106-D734-C159-C9843AB9D2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977583"/>
            <a:ext cx="914400" cy="914400"/>
          </a:xfrm>
          <a:prstGeom prst="rect">
            <a:avLst/>
          </a:prstGeom>
        </p:spPr>
      </p:pic>
      <p:pic>
        <p:nvPicPr>
          <p:cNvPr id="6" name="Grafik 5" descr="Prozessor Silhouette">
            <a:extLst>
              <a:ext uri="{FF2B5EF4-FFF2-40B4-BE49-F238E27FC236}">
                <a16:creationId xmlns:a16="http://schemas.microsoft.com/office/drawing/2014/main" id="{8EA11148-A2EA-9893-923D-C0BE84AE28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856353"/>
            <a:ext cx="914400" cy="914400"/>
          </a:xfrm>
          <a:prstGeom prst="rect">
            <a:avLst/>
          </a:prstGeom>
        </p:spPr>
      </p:pic>
      <p:pic>
        <p:nvPicPr>
          <p:cNvPr id="7" name="Grafik 6" descr="Server Silhouette">
            <a:extLst>
              <a:ext uri="{FF2B5EF4-FFF2-40B4-BE49-F238E27FC236}">
                <a16:creationId xmlns:a16="http://schemas.microsoft.com/office/drawing/2014/main" id="{7E4C7DC1-7EEE-663F-7956-D0FE3F95582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147510"/>
            <a:ext cx="914400" cy="914400"/>
          </a:xfrm>
          <a:prstGeom prst="rect">
            <a:avLst/>
          </a:prstGeom>
        </p:spPr>
      </p:pic>
      <p:cxnSp>
        <p:nvCxnSpPr>
          <p:cNvPr id="8" name="Gerader Verbinder 7">
            <a:extLst>
              <a:ext uri="{FF2B5EF4-FFF2-40B4-BE49-F238E27FC236}">
                <a16:creationId xmlns:a16="http://schemas.microsoft.com/office/drawing/2014/main" id="{119236DE-964D-9801-0465-72B2CE058984}"/>
              </a:ext>
            </a:extLst>
          </p:cNvPr>
          <p:cNvCxnSpPr>
            <a:stCxn id="5" idx="2"/>
            <a:endCxn id="6" idx="0"/>
          </p:cNvCxnSpPr>
          <p:nvPr/>
        </p:nvCxnSpPr>
        <p:spPr>
          <a:xfrm>
            <a:off x="7224435" y="1891983"/>
            <a:ext cx="0" cy="96437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 name="Gerader Verbinder 8">
            <a:extLst>
              <a:ext uri="{FF2B5EF4-FFF2-40B4-BE49-F238E27FC236}">
                <a16:creationId xmlns:a16="http://schemas.microsoft.com/office/drawing/2014/main" id="{D53B87A4-CD44-1E80-EB7C-DD1DD7592FF2}"/>
              </a:ext>
            </a:extLst>
          </p:cNvPr>
          <p:cNvCxnSpPr>
            <a:cxnSpLocks/>
            <a:stCxn id="21" idx="2"/>
            <a:endCxn id="7" idx="0"/>
          </p:cNvCxnSpPr>
          <p:nvPr/>
        </p:nvCxnSpPr>
        <p:spPr>
          <a:xfrm>
            <a:off x="7224435" y="4435444"/>
            <a:ext cx="0" cy="712066"/>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10" name="Grafik 9" descr="Prozessor Silhouette">
            <a:extLst>
              <a:ext uri="{FF2B5EF4-FFF2-40B4-BE49-F238E27FC236}">
                <a16:creationId xmlns:a16="http://schemas.microsoft.com/office/drawing/2014/main" id="{568388C3-4196-9B83-C6A0-6DE247C808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856353"/>
            <a:ext cx="914400" cy="914400"/>
          </a:xfrm>
          <a:prstGeom prst="rect">
            <a:avLst/>
          </a:prstGeom>
        </p:spPr>
      </p:pic>
      <p:pic>
        <p:nvPicPr>
          <p:cNvPr id="11" name="Grafik 10" descr="Server Silhouette">
            <a:extLst>
              <a:ext uri="{FF2B5EF4-FFF2-40B4-BE49-F238E27FC236}">
                <a16:creationId xmlns:a16="http://schemas.microsoft.com/office/drawing/2014/main" id="{FD192911-3DEB-3889-179D-D27D747A934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147510"/>
            <a:ext cx="914400" cy="914400"/>
          </a:xfrm>
          <a:prstGeom prst="rect">
            <a:avLst/>
          </a:prstGeom>
        </p:spPr>
      </p:pic>
      <p:cxnSp>
        <p:nvCxnSpPr>
          <p:cNvPr id="12" name="Gerader Verbinder 11">
            <a:extLst>
              <a:ext uri="{FF2B5EF4-FFF2-40B4-BE49-F238E27FC236}">
                <a16:creationId xmlns:a16="http://schemas.microsoft.com/office/drawing/2014/main" id="{143E8568-1744-EC86-FB6E-BB143A730874}"/>
              </a:ext>
            </a:extLst>
          </p:cNvPr>
          <p:cNvCxnSpPr>
            <a:cxnSpLocks/>
            <a:stCxn id="22" idx="2"/>
            <a:endCxn id="11" idx="0"/>
          </p:cNvCxnSpPr>
          <p:nvPr/>
        </p:nvCxnSpPr>
        <p:spPr>
          <a:xfrm flipH="1">
            <a:off x="9543963" y="4435028"/>
            <a:ext cx="80" cy="712482"/>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8DC4231F-1BF0-F6C8-580A-EDCE972BF5E0}"/>
              </a:ext>
            </a:extLst>
          </p:cNvPr>
          <p:cNvCxnSpPr>
            <a:cxnSpLocks/>
            <a:stCxn id="6" idx="3"/>
            <a:endCxn id="10" idx="1"/>
          </p:cNvCxnSpPr>
          <p:nvPr/>
        </p:nvCxnSpPr>
        <p:spPr>
          <a:xfrm>
            <a:off x="7681635" y="3313553"/>
            <a:ext cx="1405128" cy="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sp>
        <p:nvSpPr>
          <p:cNvPr id="14" name="Textfeld 13">
            <a:extLst>
              <a:ext uri="{FF2B5EF4-FFF2-40B4-BE49-F238E27FC236}">
                <a16:creationId xmlns:a16="http://schemas.microsoft.com/office/drawing/2014/main" id="{577D4889-91AD-1396-A78F-1FF0D8083CBE}"/>
              </a:ext>
            </a:extLst>
          </p:cNvPr>
          <p:cNvSpPr txBox="1"/>
          <p:nvPr/>
        </p:nvSpPr>
        <p:spPr>
          <a:xfrm>
            <a:off x="7224435" y="218950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N</a:t>
            </a:r>
          </a:p>
        </p:txBody>
      </p:sp>
      <p:sp>
        <p:nvSpPr>
          <p:cNvPr id="15" name="Textfeld 14">
            <a:extLst>
              <a:ext uri="{FF2B5EF4-FFF2-40B4-BE49-F238E27FC236}">
                <a16:creationId xmlns:a16="http://schemas.microsoft.com/office/drawing/2014/main" id="{265BBE7E-EC3F-C52C-BD6A-F77F25488496}"/>
              </a:ext>
            </a:extLst>
          </p:cNvPr>
          <p:cNvSpPr txBox="1"/>
          <p:nvPr/>
        </p:nvSpPr>
        <p:spPr>
          <a:xfrm>
            <a:off x="8047871" y="3357487"/>
            <a:ext cx="736979" cy="369332"/>
          </a:xfrm>
          <a:prstGeom prst="rect">
            <a:avLst/>
          </a:prstGeom>
          <a:noFill/>
        </p:spPr>
        <p:txBody>
          <a:bodyPr wrap="square" rtlCol="0">
            <a:spAutoFit/>
          </a:bodyPr>
          <a:lstStyle/>
          <a:p>
            <a:r>
              <a:rPr lang="de-DE">
                <a:solidFill>
                  <a:srgbClr val="000620"/>
                </a:solidFill>
                <a:latin typeface="Montserrat Light" panose="00000400000000000000" pitchFamily="2" charset="0"/>
              </a:rPr>
              <a:t>E/W</a:t>
            </a:r>
          </a:p>
        </p:txBody>
      </p:sp>
      <p:sp>
        <p:nvSpPr>
          <p:cNvPr id="16" name="Textfeld 15">
            <a:extLst>
              <a:ext uri="{FF2B5EF4-FFF2-40B4-BE49-F238E27FC236}">
                <a16:creationId xmlns:a16="http://schemas.microsoft.com/office/drawing/2014/main" id="{5579B06B-4BD7-B6D1-785A-3633CFD9A0E2}"/>
              </a:ext>
            </a:extLst>
          </p:cNvPr>
          <p:cNvSpPr txBox="1"/>
          <p:nvPr/>
        </p:nvSpPr>
        <p:spPr>
          <a:xfrm>
            <a:off x="7224435" y="457927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7" name="Textfeld 16">
            <a:extLst>
              <a:ext uri="{FF2B5EF4-FFF2-40B4-BE49-F238E27FC236}">
                <a16:creationId xmlns:a16="http://schemas.microsoft.com/office/drawing/2014/main" id="{8A6C7CEA-D60C-2EE5-557D-B93B6813AE28}"/>
              </a:ext>
            </a:extLst>
          </p:cNvPr>
          <p:cNvSpPr txBox="1"/>
          <p:nvPr/>
        </p:nvSpPr>
        <p:spPr>
          <a:xfrm>
            <a:off x="9543962" y="4604258"/>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8" name="Textfeld 17">
            <a:extLst>
              <a:ext uri="{FF2B5EF4-FFF2-40B4-BE49-F238E27FC236}">
                <a16:creationId xmlns:a16="http://schemas.microsoft.com/office/drawing/2014/main" id="{782A521D-A580-50B4-D850-EB0D4750EDF7}"/>
              </a:ext>
            </a:extLst>
          </p:cNvPr>
          <p:cNvSpPr txBox="1"/>
          <p:nvPr/>
        </p:nvSpPr>
        <p:spPr>
          <a:xfrm>
            <a:off x="7426150" y="1674853"/>
            <a:ext cx="1538924" cy="369332"/>
          </a:xfrm>
          <a:prstGeom prst="rect">
            <a:avLst/>
          </a:prstGeom>
          <a:noFill/>
        </p:spPr>
        <p:txBody>
          <a:bodyPr wrap="square" rtlCol="0">
            <a:spAutoFit/>
          </a:bodyPr>
          <a:lstStyle/>
          <a:p>
            <a:pPr algn="ctr"/>
            <a:r>
              <a:rPr lang="de-DE" dirty="0" err="1">
                <a:solidFill>
                  <a:srgbClr val="000620"/>
                </a:solidFill>
                <a:latin typeface="Montserrat Light" panose="00000400000000000000" pitchFamily="2" charset="0"/>
              </a:rPr>
              <a:t>Application</a:t>
            </a:r>
            <a:endParaRPr lang="de-DE" dirty="0">
              <a:solidFill>
                <a:srgbClr val="000620"/>
              </a:solidFill>
              <a:latin typeface="Montserrat Light" panose="00000400000000000000" pitchFamily="2" charset="0"/>
            </a:endParaRPr>
          </a:p>
        </p:txBody>
      </p:sp>
      <p:sp>
        <p:nvSpPr>
          <p:cNvPr id="19" name="Textfeld 18">
            <a:extLst>
              <a:ext uri="{FF2B5EF4-FFF2-40B4-BE49-F238E27FC236}">
                <a16:creationId xmlns:a16="http://schemas.microsoft.com/office/drawing/2014/main" id="{279DF7A9-C829-A715-720D-FAA3FE1D3C53}"/>
              </a:ext>
            </a:extLst>
          </p:cNvPr>
          <p:cNvSpPr txBox="1"/>
          <p:nvPr/>
        </p:nvSpPr>
        <p:spPr>
          <a:xfrm>
            <a:off x="7646898" y="5420044"/>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NT/IT/Other</a:t>
            </a:r>
          </a:p>
        </p:txBody>
      </p:sp>
      <p:sp>
        <p:nvSpPr>
          <p:cNvPr id="20" name="Textfeld 19">
            <a:extLst>
              <a:ext uri="{FF2B5EF4-FFF2-40B4-BE49-F238E27FC236}">
                <a16:creationId xmlns:a16="http://schemas.microsoft.com/office/drawing/2014/main" id="{A59EF861-533D-BC05-271D-AA8B35CB4094}"/>
              </a:ext>
            </a:extLst>
          </p:cNvPr>
          <p:cNvSpPr txBox="1"/>
          <p:nvPr/>
        </p:nvSpPr>
        <p:spPr>
          <a:xfrm>
            <a:off x="5153630" y="2958558"/>
            <a:ext cx="1828490" cy="646331"/>
          </a:xfrm>
          <a:prstGeom prst="rect">
            <a:avLst/>
          </a:prstGeom>
          <a:noFill/>
        </p:spPr>
        <p:txBody>
          <a:bodyPr wrap="square" rtlCol="0">
            <a:spAutoFit/>
          </a:bodyPr>
          <a:lstStyle/>
          <a:p>
            <a:pPr algn="ctr"/>
            <a:r>
              <a:rPr lang="de-DE" err="1">
                <a:solidFill>
                  <a:srgbClr val="000620"/>
                </a:solidFill>
                <a:latin typeface="Montserrat Light" panose="00000400000000000000" pitchFamily="2" charset="0"/>
              </a:rPr>
              <a:t>Exposure</a:t>
            </a:r>
            <a:r>
              <a:rPr lang="de-DE">
                <a:solidFill>
                  <a:srgbClr val="000620"/>
                </a:solidFill>
                <a:latin typeface="Montserrat Light" panose="00000400000000000000" pitchFamily="2" charset="0"/>
              </a:rPr>
              <a:t> Gateway</a:t>
            </a:r>
          </a:p>
        </p:txBody>
      </p:sp>
      <p:pic>
        <p:nvPicPr>
          <p:cNvPr id="21" name="Grafik 20" descr="Blockchain Silhouette">
            <a:extLst>
              <a:ext uri="{FF2B5EF4-FFF2-40B4-BE49-F238E27FC236}">
                <a16:creationId xmlns:a16="http://schemas.microsoft.com/office/drawing/2014/main" id="{30650515-BE9E-E0B0-B077-15AFC262889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698628"/>
            <a:ext cx="736816" cy="736816"/>
          </a:xfrm>
          <a:prstGeom prst="rect">
            <a:avLst/>
          </a:prstGeom>
        </p:spPr>
      </p:pic>
      <p:pic>
        <p:nvPicPr>
          <p:cNvPr id="22" name="Grafik 21" descr="Blockchain Silhouette">
            <a:extLst>
              <a:ext uri="{FF2B5EF4-FFF2-40B4-BE49-F238E27FC236}">
                <a16:creationId xmlns:a16="http://schemas.microsoft.com/office/drawing/2014/main" id="{BB7A5E7A-FA03-ABCF-5C7D-3D825453F72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698212"/>
            <a:ext cx="736816" cy="736816"/>
          </a:xfrm>
          <a:prstGeom prst="rect">
            <a:avLst/>
          </a:prstGeom>
        </p:spPr>
      </p:pic>
      <p:sp>
        <p:nvSpPr>
          <p:cNvPr id="23" name="Textfeld 22">
            <a:extLst>
              <a:ext uri="{FF2B5EF4-FFF2-40B4-BE49-F238E27FC236}">
                <a16:creationId xmlns:a16="http://schemas.microsoft.com/office/drawing/2014/main" id="{974C1805-00C6-FFD4-9A96-44874205A2A8}"/>
              </a:ext>
            </a:extLst>
          </p:cNvPr>
          <p:cNvSpPr txBox="1"/>
          <p:nvPr/>
        </p:nvSpPr>
        <p:spPr>
          <a:xfrm>
            <a:off x="5007006" y="3770753"/>
            <a:ext cx="1975114" cy="646331"/>
          </a:xfrm>
          <a:prstGeom prst="rect">
            <a:avLst/>
          </a:prstGeom>
          <a:noFill/>
        </p:spPr>
        <p:txBody>
          <a:bodyPr wrap="square" rtlCol="0">
            <a:spAutoFit/>
          </a:bodyPr>
          <a:lstStyle/>
          <a:p>
            <a:pPr algn="ctr"/>
            <a:r>
              <a:rPr lang="de-DE" dirty="0">
                <a:solidFill>
                  <a:srgbClr val="000620"/>
                </a:solidFill>
                <a:latin typeface="Montserrat Light" panose="00000400000000000000" pitchFamily="2" charset="0"/>
              </a:rPr>
              <a:t>Transformation </a:t>
            </a:r>
            <a:r>
              <a:rPr lang="de-DE" dirty="0" err="1">
                <a:solidFill>
                  <a:srgbClr val="000620"/>
                </a:solidFill>
                <a:latin typeface="Montserrat Light" panose="00000400000000000000" pitchFamily="2" charset="0"/>
              </a:rPr>
              <a:t>Function</a:t>
            </a:r>
            <a:endParaRPr lang="de-DE" dirty="0">
              <a:solidFill>
                <a:srgbClr val="000620"/>
              </a:solidFill>
              <a:latin typeface="Montserrat Light" panose="00000400000000000000" pitchFamily="2" charset="0"/>
            </a:endParaRPr>
          </a:p>
        </p:txBody>
      </p:sp>
      <p:sp>
        <p:nvSpPr>
          <p:cNvPr id="24" name="Textfeld 23">
            <a:extLst>
              <a:ext uri="{FF2B5EF4-FFF2-40B4-BE49-F238E27FC236}">
                <a16:creationId xmlns:a16="http://schemas.microsoft.com/office/drawing/2014/main" id="{A968DD14-24C7-876A-50E6-7DEE4C66F628}"/>
              </a:ext>
            </a:extLst>
          </p:cNvPr>
          <p:cNvSpPr txBox="1"/>
          <p:nvPr/>
        </p:nvSpPr>
        <p:spPr>
          <a:xfrm>
            <a:off x="7646898" y="2180560"/>
            <a:ext cx="1538924" cy="369332"/>
          </a:xfrm>
          <a:prstGeom prst="rect">
            <a:avLst/>
          </a:prstGeom>
          <a:noFill/>
        </p:spPr>
        <p:txBody>
          <a:bodyPr wrap="square" rtlCol="0">
            <a:spAutoFit/>
          </a:bodyPr>
          <a:lstStyle/>
          <a:p>
            <a:pPr algn="ctr"/>
            <a:r>
              <a:rPr lang="de-DE" dirty="0">
                <a:solidFill>
                  <a:schemeClr val="accent5"/>
                </a:solidFill>
                <a:latin typeface="Montserrat Light" panose="00000400000000000000" pitchFamily="2" charset="0"/>
              </a:rPr>
              <a:t>Service API</a:t>
            </a:r>
          </a:p>
        </p:txBody>
      </p:sp>
      <p:sp>
        <p:nvSpPr>
          <p:cNvPr id="25" name="Textfeld 24">
            <a:extLst>
              <a:ext uri="{FF2B5EF4-FFF2-40B4-BE49-F238E27FC236}">
                <a16:creationId xmlns:a16="http://schemas.microsoft.com/office/drawing/2014/main" id="{1420FA1B-F0AC-E3CB-0455-7B85F946C25F}"/>
              </a:ext>
            </a:extLst>
          </p:cNvPr>
          <p:cNvSpPr txBox="1"/>
          <p:nvPr/>
        </p:nvSpPr>
        <p:spPr>
          <a:xfrm>
            <a:off x="7646898" y="4576291"/>
            <a:ext cx="1538924" cy="646331"/>
          </a:xfrm>
          <a:prstGeom prst="rect">
            <a:avLst/>
          </a:prstGeom>
          <a:noFill/>
        </p:spPr>
        <p:txBody>
          <a:bodyPr wrap="square" rtlCol="0">
            <a:spAutoFit/>
          </a:bodyPr>
          <a:lstStyle/>
          <a:p>
            <a:pPr algn="ctr"/>
            <a:r>
              <a:rPr lang="de-DE">
                <a:solidFill>
                  <a:schemeClr val="accent5"/>
                </a:solidFill>
                <a:latin typeface="Montserrat Light" panose="00000400000000000000" pitchFamily="2" charset="0"/>
              </a:rPr>
              <a:t>Network API</a:t>
            </a:r>
          </a:p>
        </p:txBody>
      </p:sp>
      <p:sp>
        <p:nvSpPr>
          <p:cNvPr id="26" name="Textfeld 25">
            <a:extLst>
              <a:ext uri="{FF2B5EF4-FFF2-40B4-BE49-F238E27FC236}">
                <a16:creationId xmlns:a16="http://schemas.microsoft.com/office/drawing/2014/main" id="{9F99BFFF-5F87-666A-DD67-FBAE5BA68961}"/>
              </a:ext>
            </a:extLst>
          </p:cNvPr>
          <p:cNvSpPr txBox="1"/>
          <p:nvPr/>
        </p:nvSpPr>
        <p:spPr>
          <a:xfrm>
            <a:off x="6454973"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1</a:t>
            </a:r>
          </a:p>
        </p:txBody>
      </p:sp>
      <p:sp>
        <p:nvSpPr>
          <p:cNvPr id="27" name="Textfeld 26">
            <a:extLst>
              <a:ext uri="{FF2B5EF4-FFF2-40B4-BE49-F238E27FC236}">
                <a16:creationId xmlns:a16="http://schemas.microsoft.com/office/drawing/2014/main" id="{BF8D5868-448F-FDE4-C8C4-7E08E9284698}"/>
              </a:ext>
            </a:extLst>
          </p:cNvPr>
          <p:cNvSpPr txBox="1"/>
          <p:nvPr/>
        </p:nvSpPr>
        <p:spPr>
          <a:xfrm>
            <a:off x="8784850"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2</a:t>
            </a:r>
          </a:p>
        </p:txBody>
      </p:sp>
    </p:spTree>
    <p:extLst>
      <p:ext uri="{BB962C8B-B14F-4D97-AF65-F5344CB8AC3E}">
        <p14:creationId xmlns:p14="http://schemas.microsoft.com/office/powerpoint/2010/main" val="1240438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32098827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29" name="Inhaltsplatzhalter 28">
            <a:extLst>
              <a:ext uri="{FF2B5EF4-FFF2-40B4-BE49-F238E27FC236}">
                <a16:creationId xmlns:a16="http://schemas.microsoft.com/office/drawing/2014/main" id="{BEB1E51A-3815-F283-6EDB-D96C2082F1F3}"/>
              </a:ext>
            </a:extLst>
          </p:cNvPr>
          <p:cNvSpPr>
            <a:spLocks noGrp="1"/>
          </p:cNvSpPr>
          <p:nvPr>
            <p:ph sz="quarter" idx="10"/>
          </p:nvPr>
        </p:nvSpPr>
        <p:spPr>
          <a:xfrm>
            <a:off x="444373" y="1890346"/>
            <a:ext cx="5835657" cy="4124383"/>
          </a:xfrm>
        </p:spPr>
        <p:txBody>
          <a:bodyPr/>
          <a:lstStyle/>
          <a:p>
            <a:r>
              <a:rPr lang="en-US" dirty="0"/>
              <a:t>We differentiate between 3 types of Northbound APIs:</a:t>
            </a:r>
          </a:p>
          <a:p>
            <a:pPr marL="285750" indent="-285750">
              <a:buFont typeface="Montserrat Light" panose="020B0604020202020204" pitchFamily="34" charset="0"/>
              <a:buChar char="•"/>
            </a:pPr>
            <a:r>
              <a:rPr lang="en-US" sz="1600" dirty="0">
                <a:latin typeface="Montserrat SemiBold" panose="00000700000000000000" pitchFamily="2" charset="0"/>
              </a:rPr>
              <a:t>Service APIs: </a:t>
            </a:r>
            <a:r>
              <a:rPr lang="en-US" dirty="0"/>
              <a:t>APIs intended for end consumers and integrated by developers to invoke a certain telco capability.</a:t>
            </a:r>
          </a:p>
          <a:p>
            <a:pPr marL="285750" indent="-285750">
              <a:buFont typeface="Montserrat Light" panose="020B0604020202020204" pitchFamily="34" charset="0"/>
              <a:buChar char="•"/>
            </a:pPr>
            <a:r>
              <a:rPr lang="en-US" sz="1600" dirty="0">
                <a:latin typeface="Montserrat SemiBold" panose="00000700000000000000" pitchFamily="2" charset="0"/>
              </a:rPr>
              <a:t>Service Management APIs: </a:t>
            </a:r>
            <a:r>
              <a:rPr lang="en-US" dirty="0"/>
              <a:t>APIs intended for end consumers to manage or get data about offered Service APIs in application runtime, e.g., check service availability or performance information.</a:t>
            </a:r>
          </a:p>
          <a:p>
            <a:pPr marL="285750" indent="-285750">
              <a:buFont typeface="Montserrat Light" panose="020B0604020202020204" pitchFamily="34" charset="0"/>
              <a:buChar char="•"/>
            </a:pPr>
            <a:r>
              <a:rPr lang="en-US" dirty="0"/>
              <a:t>Operate APIs: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lang="de-DE" dirty="0"/>
          </a:p>
        </p:txBody>
      </p:sp>
      <p:pic>
        <p:nvPicPr>
          <p:cNvPr id="30" name="Grafik 29">
            <a:extLst>
              <a:ext uri="{FF2B5EF4-FFF2-40B4-BE49-F238E27FC236}">
                <a16:creationId xmlns:a16="http://schemas.microsoft.com/office/drawing/2014/main" id="{28EF8FEA-E799-57C2-1C0C-359A6DE5A49C}"/>
              </a:ext>
            </a:extLst>
          </p:cNvPr>
          <p:cNvPicPr>
            <a:picLocks noChangeAspect="1"/>
          </p:cNvPicPr>
          <p:nvPr/>
        </p:nvPicPr>
        <p:blipFill>
          <a:blip r:embed="rId6"/>
          <a:stretch>
            <a:fillRect/>
          </a:stretch>
        </p:blipFill>
        <p:spPr>
          <a:xfrm>
            <a:off x="6457435" y="1890346"/>
            <a:ext cx="4758290" cy="2561646"/>
          </a:xfrm>
          <a:prstGeom prst="rect">
            <a:avLst/>
          </a:prstGeom>
        </p:spPr>
      </p:pic>
      <p:sp>
        <p:nvSpPr>
          <p:cNvPr id="31" name="Inhaltsplatzhalter 28">
            <a:extLst>
              <a:ext uri="{FF2B5EF4-FFF2-40B4-BE49-F238E27FC236}">
                <a16:creationId xmlns:a16="http://schemas.microsoft.com/office/drawing/2014/main" id="{81D7B940-C435-2787-984D-BB1B34BD9117}"/>
              </a:ext>
            </a:extLst>
          </p:cNvPr>
          <p:cNvSpPr txBox="1">
            <a:spLocks/>
          </p:cNvSpPr>
          <p:nvPr/>
        </p:nvSpPr>
        <p:spPr>
          <a:xfrm>
            <a:off x="6457436" y="4710425"/>
            <a:ext cx="4758289" cy="1330182"/>
          </a:xfrm>
          <a:prstGeom prst="rect">
            <a:avLst/>
          </a:prstGeom>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baseline="0">
                <a:solidFill>
                  <a:schemeClr val="tx2"/>
                </a:solidFill>
                <a:latin typeface="Montserrat Light" pitchFamily="2" charset="77"/>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r>
              <a:rPr lang="en-US" sz="1600" dirty="0">
                <a:latin typeface="Montserrat SemiBold" panose="00000700000000000000" pitchFamily="2" charset="0"/>
              </a:rPr>
              <a:t>Service APIs and Service Management APIs </a:t>
            </a:r>
            <a:r>
              <a:rPr lang="en-US" dirty="0"/>
              <a:t>are in scope of CAMARA. Operate APIs are out of scope of CAMARA (these are already covered by other SDOs = Standards Development Organizations like TM Forum).</a:t>
            </a:r>
            <a:endParaRPr lang="de-DE" dirty="0"/>
          </a:p>
        </p:txBody>
      </p:sp>
    </p:spTree>
    <p:extLst>
      <p:ext uri="{BB962C8B-B14F-4D97-AF65-F5344CB8AC3E}">
        <p14:creationId xmlns:p14="http://schemas.microsoft.com/office/powerpoint/2010/main" val="5895217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STATUS" val="Without Space"/>
</p:tagLst>
</file>

<file path=ppt/tags/tag48.xml><?xml version="1.0" encoding="utf-8"?>
<p:tagLst xmlns:a="http://schemas.openxmlformats.org/drawingml/2006/main" xmlns:r="http://schemas.openxmlformats.org/officeDocument/2006/relationships" xmlns:p="http://schemas.openxmlformats.org/presentationml/2006/main">
  <p:tag name="STATUS" val="Without Space"/>
</p:tagLst>
</file>

<file path=ppt/tags/tag49.xml><?xml version="1.0" encoding="utf-8"?>
<p:tagLst xmlns:a="http://schemas.openxmlformats.org/drawingml/2006/main" xmlns:r="http://schemas.openxmlformats.org/officeDocument/2006/relationships" xmlns:p="http://schemas.openxmlformats.org/presentationml/2006/main">
  <p:tag name="STATUS" val="Without Spac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STATUS" val="Without Spac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Montserrat Light"/>
        <a:ea typeface=""/>
        <a:cs typeface=""/>
      </a:majorFont>
      <a:minorFont>
        <a:latin typeface="Montserrat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Montserrat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ontserrat Light"/>
        <a:ea typeface=""/>
        <a:cs typeface=""/>
        <a:font script="Jpan" typeface="ＭＳ Ｐゴシック"/>
        <a:font script="Hang" typeface="맑은 고딕"/>
        <a:font script="Hans" typeface="宋体"/>
        <a:font script="Hant" typeface="新細明體"/>
        <a:font script="Arab" typeface="Montserrat Light"/>
        <a:font script="Hebr" typeface="Montserrat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ontserrat Light"/>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8" ma:contentTypeDescription="Ein neues Dokument erstellen." ma:contentTypeScope="" ma:versionID="6743b63c00ca1b836503a1e7d79de5f6">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7df0be0bc9a5654e75e7c5b6be00286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Props1.xml><?xml version="1.0" encoding="utf-8"?>
<ds:datastoreItem xmlns:ds="http://schemas.openxmlformats.org/officeDocument/2006/customXml" ds:itemID="{61F0326B-7C1A-45A3-8DA0-69177D7DF157}">
  <ds:schemaRefs>
    <ds:schemaRef ds:uri="http://schemas.microsoft.com/sharepoint/v3/contenttype/forms"/>
  </ds:schemaRefs>
</ds:datastoreItem>
</file>

<file path=customXml/itemProps2.xml><?xml version="1.0" encoding="utf-8"?>
<ds:datastoreItem xmlns:ds="http://schemas.openxmlformats.org/officeDocument/2006/customXml" ds:itemID="{4BE4BC89-2999-4962-A9CC-B6D8BA5FDE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42D622-CDD9-4675-9A05-EA7BA0F70DB0}">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docProps/app.xml><?xml version="1.0" encoding="utf-8"?>
<Properties xmlns="http://schemas.openxmlformats.org/officeDocument/2006/extended-properties" xmlns:vt="http://schemas.openxmlformats.org/officeDocument/2006/docPropsVTypes">
  <Template>CAMARA Master Template</Template>
  <TotalTime>0</TotalTime>
  <Words>3437</Words>
  <Application>Microsoft Office PowerPoint</Application>
  <PresentationFormat>Benutzerdefiniert</PresentationFormat>
  <Paragraphs>529</Paragraphs>
  <Slides>45</Slides>
  <Notes>45</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45</vt:i4>
      </vt:variant>
    </vt:vector>
  </HeadingPairs>
  <TitlesOfParts>
    <vt:vector size="53" baseType="lpstr">
      <vt:lpstr>Montserrat Medium</vt:lpstr>
      <vt:lpstr>Montserrat SemiBold</vt:lpstr>
      <vt:lpstr>Montserrat ExtraBold</vt:lpstr>
      <vt:lpstr>Montserrat Light</vt:lpstr>
      <vt:lpstr>Montserrat</vt:lpstr>
      <vt:lpstr>Wingdings 2</vt:lpstr>
      <vt:lpstr>Detecon_Master</vt:lpstr>
      <vt:lpstr>think-cell Folie</vt:lpstr>
      <vt:lpstr>PowerPoint-Präsentation</vt:lpstr>
      <vt:lpstr>Content of the CAMARA presentation</vt:lpstr>
      <vt:lpstr>APIs enabling seamless access to Telco network capabilitites</vt:lpstr>
      <vt:lpstr>What is the CAMARA Project? Key problems we try to solve</vt:lpstr>
      <vt:lpstr>Key problems we try to solve  Consistency Benefit</vt:lpstr>
      <vt:lpstr>Key problems we try to solve Simplicity Benefit</vt:lpstr>
      <vt:lpstr>CAMARA Open Source</vt:lpstr>
      <vt:lpstr>CAMARA Scope</vt:lpstr>
      <vt:lpstr>CAMARA Scope</vt:lpstr>
      <vt:lpstr>CAMARA – Scope / Collaboration with Open Gateway and TM Forum</vt:lpstr>
      <vt:lpstr>CAMARA – Scope / Collaboration with Open Gateway and TM Forum</vt:lpstr>
      <vt:lpstr>CAMARA – Scope / Collaboration with Open Gateway and TM Forum</vt:lpstr>
      <vt:lpstr>CAMARA Scope</vt:lpstr>
      <vt:lpstr>CAMARA API  Distribution Options</vt:lpstr>
      <vt:lpstr>What is different now in comparison to former API exposure trials?</vt:lpstr>
      <vt:lpstr>CAMARA Where we started…</vt:lpstr>
      <vt:lpstr>CAMARA … and where we are now</vt:lpstr>
      <vt:lpstr>CAMARA Logos </vt:lpstr>
      <vt:lpstr>Status of APIs within CAMARA</vt:lpstr>
      <vt:lpstr>Current CAMARA API Families (1)</vt:lpstr>
      <vt:lpstr>Current CAMARA API Families (2)</vt:lpstr>
      <vt:lpstr>CAMARA / Open Gateway API Showcases</vt:lpstr>
      <vt:lpstr>CAMARA / Open Gateway API public launch status</vt:lpstr>
      <vt:lpstr>CAMARA / Open Gateway API public launch status</vt:lpstr>
      <vt:lpstr>5G network capabilities Introduction </vt:lpstr>
      <vt:lpstr>5G network capabilities Introduction</vt:lpstr>
      <vt:lpstr>Potential Business Use Cases</vt:lpstr>
      <vt:lpstr>Benefit for developers to use CAMARA APIs</vt:lpstr>
      <vt:lpstr>Developers Getting Started with CAMARA APIs</vt:lpstr>
      <vt:lpstr>Developers Getting Started with CAMARA APIs</vt:lpstr>
      <vt:lpstr>Developers Getting Started with CAMARA APIs</vt:lpstr>
      <vt:lpstr>Benefit for developers to work in CAMARA</vt:lpstr>
      <vt:lpstr>Joining CAMARA as Developer</vt:lpstr>
      <vt:lpstr>Joining CAMARA as Developer</vt:lpstr>
      <vt:lpstr>Joining a Sub Project as Developer</vt:lpstr>
      <vt:lpstr>Contributing to CAMARA</vt:lpstr>
      <vt:lpstr>Benefit for operators to implement CAMARA APIs in their networks</vt:lpstr>
      <vt:lpstr>What have operators to do to implement Network APIs?</vt:lpstr>
      <vt:lpstr>What have operators to do to implement Network APIs?</vt:lpstr>
      <vt:lpstr>Benefit for operators to work in CAMARA</vt:lpstr>
      <vt:lpstr>Benefit for operators to work in CAMARA</vt:lpstr>
      <vt:lpstr>Operators Getting Started with CAMARA</vt:lpstr>
      <vt:lpstr>CAMARA Where are we going next…</vt:lpstr>
      <vt:lpstr>CAMARA Contacts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86</cp:revision>
  <dcterms:created xsi:type="dcterms:W3CDTF">2023-03-22T16:25:12Z</dcterms:created>
  <dcterms:modified xsi:type="dcterms:W3CDTF">2024-08-09T14:29:03Z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